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5"/>
  </p:notesMasterIdLst>
  <p:sldIdLst>
    <p:sldId id="256" r:id="rId2"/>
    <p:sldId id="300" r:id="rId3"/>
    <p:sldId id="262" r:id="rId4"/>
    <p:sldId id="261" r:id="rId5"/>
    <p:sldId id="263" r:id="rId6"/>
    <p:sldId id="264" r:id="rId7"/>
    <p:sldId id="279" r:id="rId8"/>
    <p:sldId id="265" r:id="rId9"/>
    <p:sldId id="266" r:id="rId10"/>
    <p:sldId id="274" r:id="rId11"/>
    <p:sldId id="280" r:id="rId12"/>
    <p:sldId id="268" r:id="rId13"/>
    <p:sldId id="291" r:id="rId14"/>
    <p:sldId id="292" r:id="rId15"/>
    <p:sldId id="293" r:id="rId16"/>
    <p:sldId id="294" r:id="rId17"/>
    <p:sldId id="298" r:id="rId18"/>
    <p:sldId id="296" r:id="rId19"/>
    <p:sldId id="297" r:id="rId20"/>
    <p:sldId id="270" r:id="rId21"/>
    <p:sldId id="281" r:id="rId22"/>
    <p:sldId id="282" r:id="rId23"/>
    <p:sldId id="283" r:id="rId24"/>
    <p:sldId id="289" r:id="rId25"/>
    <p:sldId id="273" r:id="rId26"/>
    <p:sldId id="288" r:id="rId27"/>
    <p:sldId id="284" r:id="rId28"/>
    <p:sldId id="285" r:id="rId29"/>
    <p:sldId id="286" r:id="rId30"/>
    <p:sldId id="271" r:id="rId31"/>
    <p:sldId id="290" r:id="rId32"/>
    <p:sldId id="287" r:id="rId33"/>
    <p:sldId id="301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6DBC"/>
    <a:srgbClr val="C65A11"/>
    <a:srgbClr val="000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288"/>
    <p:restoredTop sz="73310"/>
  </p:normalViewPr>
  <p:slideViewPr>
    <p:cSldViewPr snapToGrid="0">
      <p:cViewPr varScale="1">
        <p:scale>
          <a:sx n="65" d="100"/>
          <a:sy n="65" d="100"/>
        </p:scale>
        <p:origin x="224" y="7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525C50-F302-4AE8-A4FF-916CFC47A5E2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E7C2DD74-A70B-447A-9A0F-B6A3F98025AE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Interface</a:t>
          </a:r>
          <a:endParaRPr lang="en-US" dirty="0"/>
        </a:p>
      </dgm:t>
    </dgm:pt>
    <dgm:pt modelId="{900778F5-CEAA-41FD-A678-0DE1F399598E}" type="parTrans" cxnId="{45678AF6-E776-4635-B1BA-3918F33D476C}">
      <dgm:prSet/>
      <dgm:spPr/>
      <dgm:t>
        <a:bodyPr/>
        <a:lstStyle/>
        <a:p>
          <a:endParaRPr lang="en-GB"/>
        </a:p>
      </dgm:t>
    </dgm:pt>
    <dgm:pt modelId="{541C5D33-C860-4A97-8B67-E16150886D8E}" type="sibTrans" cxnId="{45678AF6-E776-4635-B1BA-3918F33D476C}">
      <dgm:prSet/>
      <dgm:spPr/>
      <dgm:t>
        <a:bodyPr/>
        <a:lstStyle/>
        <a:p>
          <a:endParaRPr lang="en-US"/>
        </a:p>
      </dgm:t>
    </dgm:pt>
    <dgm:pt modelId="{6918A046-09A7-47DA-ACAB-66060B49AD29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Parser</a:t>
          </a:r>
          <a:endParaRPr lang="en-US"/>
        </a:p>
      </dgm:t>
    </dgm:pt>
    <dgm:pt modelId="{284421A2-9276-4379-BB88-359D13B1EB12}" type="parTrans" cxnId="{512F28F1-5FFC-485C-82E6-5650CA052B83}">
      <dgm:prSet/>
      <dgm:spPr/>
      <dgm:t>
        <a:bodyPr/>
        <a:lstStyle/>
        <a:p>
          <a:endParaRPr lang="en-GB"/>
        </a:p>
      </dgm:t>
    </dgm:pt>
    <dgm:pt modelId="{BFEC0A0B-23E2-4DDE-9499-53A46F022F66}" type="sibTrans" cxnId="{512F28F1-5FFC-485C-82E6-5650CA052B83}">
      <dgm:prSet/>
      <dgm:spPr/>
      <dgm:t>
        <a:bodyPr/>
        <a:lstStyle/>
        <a:p>
          <a:endParaRPr lang="en-US"/>
        </a:p>
      </dgm:t>
    </dgm:pt>
    <dgm:pt modelId="{EDE40E54-2AD8-4486-A08E-B30AA5727379}">
      <dgm:prSet phldrT="[Text]" phldr="0"/>
      <dgm:spPr/>
      <dgm:t>
        <a:bodyPr/>
        <a:lstStyle/>
        <a:p>
          <a:r>
            <a:rPr lang="en-US">
              <a:latin typeface="Calibri Light" panose="020F0302020204030204"/>
            </a:rPr>
            <a:t>Planner</a:t>
          </a:r>
          <a:endParaRPr lang="en-US"/>
        </a:p>
      </dgm:t>
    </dgm:pt>
    <dgm:pt modelId="{D446146B-F9F8-480D-A4AE-C8CB7331342F}" type="parTrans" cxnId="{B4DB6C1A-F0A9-4B93-8262-4FC3D7EA1FDD}">
      <dgm:prSet/>
      <dgm:spPr/>
      <dgm:t>
        <a:bodyPr/>
        <a:lstStyle/>
        <a:p>
          <a:endParaRPr lang="en-GB"/>
        </a:p>
      </dgm:t>
    </dgm:pt>
    <dgm:pt modelId="{B51751B2-D630-450C-8A11-C180BC389DB7}" type="sibTrans" cxnId="{B4DB6C1A-F0A9-4B93-8262-4FC3D7EA1FDD}">
      <dgm:prSet/>
      <dgm:spPr/>
      <dgm:t>
        <a:bodyPr/>
        <a:lstStyle/>
        <a:p>
          <a:endParaRPr lang="en-US"/>
        </a:p>
      </dgm:t>
    </dgm:pt>
    <dgm:pt modelId="{71407E6F-AD72-4209-B304-BC1899330F03}">
      <dgm:prSet phldr="0"/>
      <dgm:spPr/>
      <dgm:t>
        <a:bodyPr/>
        <a:lstStyle/>
        <a:p>
          <a:r>
            <a:rPr lang="en-US">
              <a:latin typeface="Calibri Light" panose="020F0302020204030204"/>
            </a:rPr>
            <a:t>Executor</a:t>
          </a:r>
        </a:p>
      </dgm:t>
    </dgm:pt>
    <dgm:pt modelId="{4DED1C77-C03F-43BF-AFEE-1C50B3C45E85}" type="parTrans" cxnId="{E750610E-0F52-4058-A720-1CD06C426C93}">
      <dgm:prSet/>
      <dgm:spPr/>
      <dgm:t>
        <a:bodyPr/>
        <a:lstStyle/>
        <a:p>
          <a:endParaRPr lang="en-GB"/>
        </a:p>
      </dgm:t>
    </dgm:pt>
    <dgm:pt modelId="{7E355802-6C9C-4D71-9D64-5F6E3A934815}" type="sibTrans" cxnId="{E750610E-0F52-4058-A720-1CD06C426C93}">
      <dgm:prSet/>
      <dgm:spPr/>
      <dgm:t>
        <a:bodyPr/>
        <a:lstStyle/>
        <a:p>
          <a:endParaRPr lang="en-GB"/>
        </a:p>
      </dgm:t>
    </dgm:pt>
    <dgm:pt modelId="{FE42A265-E522-434B-B402-F14995BCA53C}" type="pres">
      <dgm:prSet presAssocID="{38525C50-F302-4AE8-A4FF-916CFC47A5E2}" presName="Name0" presStyleCnt="0">
        <dgm:presLayoutVars>
          <dgm:dir/>
          <dgm:resizeHandles val="exact"/>
        </dgm:presLayoutVars>
      </dgm:prSet>
      <dgm:spPr/>
    </dgm:pt>
    <dgm:pt modelId="{31BE0058-E373-4ABB-AD33-FC81D0A84FFC}" type="pres">
      <dgm:prSet presAssocID="{E7C2DD74-A70B-447A-9A0F-B6A3F98025AE}" presName="node" presStyleLbl="node1" presStyleIdx="0" presStyleCnt="4">
        <dgm:presLayoutVars>
          <dgm:bulletEnabled val="1"/>
        </dgm:presLayoutVars>
      </dgm:prSet>
      <dgm:spPr/>
    </dgm:pt>
    <dgm:pt modelId="{C8DA5AA1-5AEC-4A26-BADB-C853AB9C7A6D}" type="pres">
      <dgm:prSet presAssocID="{541C5D33-C860-4A97-8B67-E16150886D8E}" presName="sibTrans" presStyleLbl="sibTrans2D1" presStyleIdx="0" presStyleCnt="3"/>
      <dgm:spPr/>
    </dgm:pt>
    <dgm:pt modelId="{4A2837C8-18ED-4DB7-9674-00BCD57A260E}" type="pres">
      <dgm:prSet presAssocID="{541C5D33-C860-4A97-8B67-E16150886D8E}" presName="connectorText" presStyleLbl="sibTrans2D1" presStyleIdx="0" presStyleCnt="3"/>
      <dgm:spPr/>
    </dgm:pt>
    <dgm:pt modelId="{204F5ABB-E0FF-4F64-82D8-C621C8A46E34}" type="pres">
      <dgm:prSet presAssocID="{6918A046-09A7-47DA-ACAB-66060B49AD29}" presName="node" presStyleLbl="node1" presStyleIdx="1" presStyleCnt="4">
        <dgm:presLayoutVars>
          <dgm:bulletEnabled val="1"/>
        </dgm:presLayoutVars>
      </dgm:prSet>
      <dgm:spPr/>
    </dgm:pt>
    <dgm:pt modelId="{B029756B-1618-468E-BF97-D5AE375C3087}" type="pres">
      <dgm:prSet presAssocID="{BFEC0A0B-23E2-4DDE-9499-53A46F022F66}" presName="sibTrans" presStyleLbl="sibTrans2D1" presStyleIdx="1" presStyleCnt="3"/>
      <dgm:spPr/>
    </dgm:pt>
    <dgm:pt modelId="{87BECB97-8F8E-4999-93D6-E5B62E67466E}" type="pres">
      <dgm:prSet presAssocID="{BFEC0A0B-23E2-4DDE-9499-53A46F022F66}" presName="connectorText" presStyleLbl="sibTrans2D1" presStyleIdx="1" presStyleCnt="3"/>
      <dgm:spPr/>
    </dgm:pt>
    <dgm:pt modelId="{710BE7A5-7B43-43BB-87EB-345CAB7F65FB}" type="pres">
      <dgm:prSet presAssocID="{EDE40E54-2AD8-4486-A08E-B30AA5727379}" presName="node" presStyleLbl="node1" presStyleIdx="2" presStyleCnt="4">
        <dgm:presLayoutVars>
          <dgm:bulletEnabled val="1"/>
        </dgm:presLayoutVars>
      </dgm:prSet>
      <dgm:spPr/>
    </dgm:pt>
    <dgm:pt modelId="{DE476354-F654-4C8F-9F19-34F35DA462E5}" type="pres">
      <dgm:prSet presAssocID="{B51751B2-D630-450C-8A11-C180BC389DB7}" presName="sibTrans" presStyleLbl="sibTrans2D1" presStyleIdx="2" presStyleCnt="3"/>
      <dgm:spPr/>
    </dgm:pt>
    <dgm:pt modelId="{D3CE4957-AED5-48EA-AB61-3DE37C43B48C}" type="pres">
      <dgm:prSet presAssocID="{B51751B2-D630-450C-8A11-C180BC389DB7}" presName="connectorText" presStyleLbl="sibTrans2D1" presStyleIdx="2" presStyleCnt="3"/>
      <dgm:spPr/>
    </dgm:pt>
    <dgm:pt modelId="{7FD29415-F864-415A-8908-DAF59A7F11BB}" type="pres">
      <dgm:prSet presAssocID="{71407E6F-AD72-4209-B304-BC1899330F03}" presName="node" presStyleLbl="node1" presStyleIdx="3" presStyleCnt="4">
        <dgm:presLayoutVars>
          <dgm:bulletEnabled val="1"/>
        </dgm:presLayoutVars>
      </dgm:prSet>
      <dgm:spPr/>
    </dgm:pt>
  </dgm:ptLst>
  <dgm:cxnLst>
    <dgm:cxn modelId="{2F99FD0B-0A71-417A-B282-80C74C2853CA}" type="presOf" srcId="{541C5D33-C860-4A97-8B67-E16150886D8E}" destId="{C8DA5AA1-5AEC-4A26-BADB-C853AB9C7A6D}" srcOrd="0" destOrd="0" presId="urn:microsoft.com/office/officeart/2005/8/layout/process1"/>
    <dgm:cxn modelId="{E750610E-0F52-4058-A720-1CD06C426C93}" srcId="{38525C50-F302-4AE8-A4FF-916CFC47A5E2}" destId="{71407E6F-AD72-4209-B304-BC1899330F03}" srcOrd="3" destOrd="0" parTransId="{4DED1C77-C03F-43BF-AFEE-1C50B3C45E85}" sibTransId="{7E355802-6C9C-4D71-9D64-5F6E3A934815}"/>
    <dgm:cxn modelId="{B4DB6C1A-F0A9-4B93-8262-4FC3D7EA1FDD}" srcId="{38525C50-F302-4AE8-A4FF-916CFC47A5E2}" destId="{EDE40E54-2AD8-4486-A08E-B30AA5727379}" srcOrd="2" destOrd="0" parTransId="{D446146B-F9F8-480D-A4AE-C8CB7331342F}" sibTransId="{B51751B2-D630-450C-8A11-C180BC389DB7}"/>
    <dgm:cxn modelId="{F6CFFB33-26BA-438E-A4F2-DE64CD142869}" type="presOf" srcId="{BFEC0A0B-23E2-4DDE-9499-53A46F022F66}" destId="{B029756B-1618-468E-BF97-D5AE375C3087}" srcOrd="0" destOrd="0" presId="urn:microsoft.com/office/officeart/2005/8/layout/process1"/>
    <dgm:cxn modelId="{95042553-DDAF-4CF5-B0C2-4BB4EC1B2179}" type="presOf" srcId="{6918A046-09A7-47DA-ACAB-66060B49AD29}" destId="{204F5ABB-E0FF-4F64-82D8-C621C8A46E34}" srcOrd="0" destOrd="0" presId="urn:microsoft.com/office/officeart/2005/8/layout/process1"/>
    <dgm:cxn modelId="{7227BF57-B670-44DF-BBE1-01B70BBC2603}" type="presOf" srcId="{E7C2DD74-A70B-447A-9A0F-B6A3F98025AE}" destId="{31BE0058-E373-4ABB-AD33-FC81D0A84FFC}" srcOrd="0" destOrd="0" presId="urn:microsoft.com/office/officeart/2005/8/layout/process1"/>
    <dgm:cxn modelId="{A5F5315D-1927-4FCB-A871-4E6F285B2151}" type="presOf" srcId="{B51751B2-D630-450C-8A11-C180BC389DB7}" destId="{D3CE4957-AED5-48EA-AB61-3DE37C43B48C}" srcOrd="1" destOrd="0" presId="urn:microsoft.com/office/officeart/2005/8/layout/process1"/>
    <dgm:cxn modelId="{994BC388-4C2B-4764-9E7F-FD745438AA4F}" type="presOf" srcId="{BFEC0A0B-23E2-4DDE-9499-53A46F022F66}" destId="{87BECB97-8F8E-4999-93D6-E5B62E67466E}" srcOrd="1" destOrd="0" presId="urn:microsoft.com/office/officeart/2005/8/layout/process1"/>
    <dgm:cxn modelId="{229B328B-A435-43A0-BDA4-328A91D5D225}" type="presOf" srcId="{38525C50-F302-4AE8-A4FF-916CFC47A5E2}" destId="{FE42A265-E522-434B-B402-F14995BCA53C}" srcOrd="0" destOrd="0" presId="urn:microsoft.com/office/officeart/2005/8/layout/process1"/>
    <dgm:cxn modelId="{FB0AB295-EE09-4DCF-90E0-610F7411C6C6}" type="presOf" srcId="{541C5D33-C860-4A97-8B67-E16150886D8E}" destId="{4A2837C8-18ED-4DB7-9674-00BCD57A260E}" srcOrd="1" destOrd="0" presId="urn:microsoft.com/office/officeart/2005/8/layout/process1"/>
    <dgm:cxn modelId="{1AA2D5C1-0297-469B-80AD-C050C4500CC0}" type="presOf" srcId="{EDE40E54-2AD8-4486-A08E-B30AA5727379}" destId="{710BE7A5-7B43-43BB-87EB-345CAB7F65FB}" srcOrd="0" destOrd="0" presId="urn:microsoft.com/office/officeart/2005/8/layout/process1"/>
    <dgm:cxn modelId="{6F371DC5-C072-4A9F-9837-6B68D98A2EAD}" type="presOf" srcId="{B51751B2-D630-450C-8A11-C180BC389DB7}" destId="{DE476354-F654-4C8F-9F19-34F35DA462E5}" srcOrd="0" destOrd="0" presId="urn:microsoft.com/office/officeart/2005/8/layout/process1"/>
    <dgm:cxn modelId="{695852D9-CDDF-4B1A-9FCB-405A764D502F}" type="presOf" srcId="{71407E6F-AD72-4209-B304-BC1899330F03}" destId="{7FD29415-F864-415A-8908-DAF59A7F11BB}" srcOrd="0" destOrd="0" presId="urn:microsoft.com/office/officeart/2005/8/layout/process1"/>
    <dgm:cxn modelId="{512F28F1-5FFC-485C-82E6-5650CA052B83}" srcId="{38525C50-F302-4AE8-A4FF-916CFC47A5E2}" destId="{6918A046-09A7-47DA-ACAB-66060B49AD29}" srcOrd="1" destOrd="0" parTransId="{284421A2-9276-4379-BB88-359D13B1EB12}" sibTransId="{BFEC0A0B-23E2-4DDE-9499-53A46F022F66}"/>
    <dgm:cxn modelId="{45678AF6-E776-4635-B1BA-3918F33D476C}" srcId="{38525C50-F302-4AE8-A4FF-916CFC47A5E2}" destId="{E7C2DD74-A70B-447A-9A0F-B6A3F98025AE}" srcOrd="0" destOrd="0" parTransId="{900778F5-CEAA-41FD-A678-0DE1F399598E}" sibTransId="{541C5D33-C860-4A97-8B67-E16150886D8E}"/>
    <dgm:cxn modelId="{1C32FFA3-41E9-429F-A358-F82A7B8C2A31}" type="presParOf" srcId="{FE42A265-E522-434B-B402-F14995BCA53C}" destId="{31BE0058-E373-4ABB-AD33-FC81D0A84FFC}" srcOrd="0" destOrd="0" presId="urn:microsoft.com/office/officeart/2005/8/layout/process1"/>
    <dgm:cxn modelId="{70415FB9-DF3B-4D26-B509-40707E696298}" type="presParOf" srcId="{FE42A265-E522-434B-B402-F14995BCA53C}" destId="{C8DA5AA1-5AEC-4A26-BADB-C853AB9C7A6D}" srcOrd="1" destOrd="0" presId="urn:microsoft.com/office/officeart/2005/8/layout/process1"/>
    <dgm:cxn modelId="{6E8C9603-91A7-4328-B283-72AE61220F43}" type="presParOf" srcId="{C8DA5AA1-5AEC-4A26-BADB-C853AB9C7A6D}" destId="{4A2837C8-18ED-4DB7-9674-00BCD57A260E}" srcOrd="0" destOrd="0" presId="urn:microsoft.com/office/officeart/2005/8/layout/process1"/>
    <dgm:cxn modelId="{966E3564-88B9-4DF0-A5BE-7585E07FB515}" type="presParOf" srcId="{FE42A265-E522-434B-B402-F14995BCA53C}" destId="{204F5ABB-E0FF-4F64-82D8-C621C8A46E34}" srcOrd="2" destOrd="0" presId="urn:microsoft.com/office/officeart/2005/8/layout/process1"/>
    <dgm:cxn modelId="{622FC26B-C361-4FF5-ACED-B8102ACF935C}" type="presParOf" srcId="{FE42A265-E522-434B-B402-F14995BCA53C}" destId="{B029756B-1618-468E-BF97-D5AE375C3087}" srcOrd="3" destOrd="0" presId="urn:microsoft.com/office/officeart/2005/8/layout/process1"/>
    <dgm:cxn modelId="{CA7A398A-6D4B-43EF-9D0F-CB8D4797839C}" type="presParOf" srcId="{B029756B-1618-468E-BF97-D5AE375C3087}" destId="{87BECB97-8F8E-4999-93D6-E5B62E67466E}" srcOrd="0" destOrd="0" presId="urn:microsoft.com/office/officeart/2005/8/layout/process1"/>
    <dgm:cxn modelId="{F69C50DF-D76D-4A07-954C-680687FD6FA5}" type="presParOf" srcId="{FE42A265-E522-434B-B402-F14995BCA53C}" destId="{710BE7A5-7B43-43BB-87EB-345CAB7F65FB}" srcOrd="4" destOrd="0" presId="urn:microsoft.com/office/officeart/2005/8/layout/process1"/>
    <dgm:cxn modelId="{FF7AC802-13D6-41CB-B52B-BF8C06E65731}" type="presParOf" srcId="{FE42A265-E522-434B-B402-F14995BCA53C}" destId="{DE476354-F654-4C8F-9F19-34F35DA462E5}" srcOrd="5" destOrd="0" presId="urn:microsoft.com/office/officeart/2005/8/layout/process1"/>
    <dgm:cxn modelId="{B428A929-D6A5-4E1F-9687-DD9C6B09C6E5}" type="presParOf" srcId="{DE476354-F654-4C8F-9F19-34F35DA462E5}" destId="{D3CE4957-AED5-48EA-AB61-3DE37C43B48C}" srcOrd="0" destOrd="0" presId="urn:microsoft.com/office/officeart/2005/8/layout/process1"/>
    <dgm:cxn modelId="{30343AEF-0F0C-42A3-8C52-D608C57883E4}" type="presParOf" srcId="{FE42A265-E522-434B-B402-F14995BCA53C}" destId="{7FD29415-F864-415A-8908-DAF59A7F11BB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8525C50-F302-4AE8-A4FF-916CFC47A5E2}" type="doc">
      <dgm:prSet loTypeId="urn:microsoft.com/office/officeart/2005/8/layout/process1" loCatId="process" qsTypeId="urn:microsoft.com/office/officeart/2005/8/quickstyle/simple1" qsCatId="simple" csTypeId="urn:microsoft.com/office/officeart/2005/8/colors/colorful4" csCatId="colorful" phldr="1"/>
      <dgm:spPr/>
    </dgm:pt>
    <dgm:pt modelId="{6918A046-09A7-47DA-ACAB-66060B49AD29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Parser</a:t>
          </a:r>
          <a:endParaRPr lang="en-US" dirty="0"/>
        </a:p>
      </dgm:t>
    </dgm:pt>
    <dgm:pt modelId="{284421A2-9276-4379-BB88-359D13B1EB12}" type="parTrans" cxnId="{512F28F1-5FFC-485C-82E6-5650CA052B83}">
      <dgm:prSet/>
      <dgm:spPr/>
      <dgm:t>
        <a:bodyPr/>
        <a:lstStyle/>
        <a:p>
          <a:endParaRPr lang="en-GB"/>
        </a:p>
      </dgm:t>
    </dgm:pt>
    <dgm:pt modelId="{BFEC0A0B-23E2-4DDE-9499-53A46F022F66}" type="sibTrans" cxnId="{512F28F1-5FFC-485C-82E6-5650CA052B83}">
      <dgm:prSet/>
      <dgm:spPr/>
      <dgm:t>
        <a:bodyPr/>
        <a:lstStyle/>
        <a:p>
          <a:endParaRPr lang="en-US"/>
        </a:p>
      </dgm:t>
    </dgm:pt>
    <dgm:pt modelId="{EDE40E54-2AD8-4486-A08E-B30AA5727379}">
      <dgm:prSet phldrT="[Text]" phldr="0"/>
      <dgm:spPr/>
      <dgm:t>
        <a:bodyPr/>
        <a:lstStyle/>
        <a:p>
          <a:r>
            <a:rPr lang="en-US" dirty="0">
              <a:latin typeface="Calibri Light" panose="020F0302020204030204"/>
            </a:rPr>
            <a:t>Planner</a:t>
          </a:r>
          <a:endParaRPr lang="en-US" dirty="0"/>
        </a:p>
      </dgm:t>
    </dgm:pt>
    <dgm:pt modelId="{D446146B-F9F8-480D-A4AE-C8CB7331342F}" type="parTrans" cxnId="{B4DB6C1A-F0A9-4B93-8262-4FC3D7EA1FDD}">
      <dgm:prSet/>
      <dgm:spPr/>
      <dgm:t>
        <a:bodyPr/>
        <a:lstStyle/>
        <a:p>
          <a:endParaRPr lang="en-GB"/>
        </a:p>
      </dgm:t>
    </dgm:pt>
    <dgm:pt modelId="{B51751B2-D630-450C-8A11-C180BC389DB7}" type="sibTrans" cxnId="{B4DB6C1A-F0A9-4B93-8262-4FC3D7EA1FDD}">
      <dgm:prSet/>
      <dgm:spPr/>
      <dgm:t>
        <a:bodyPr/>
        <a:lstStyle/>
        <a:p>
          <a:endParaRPr lang="en-US"/>
        </a:p>
      </dgm:t>
    </dgm:pt>
    <dgm:pt modelId="{71407E6F-AD72-4209-B304-BC1899330F03}">
      <dgm:prSet phldr="0"/>
      <dgm:spPr/>
      <dgm:t>
        <a:bodyPr/>
        <a:lstStyle/>
        <a:p>
          <a:r>
            <a:rPr lang="en-US" dirty="0">
              <a:latin typeface="Calibri Light" panose="020F0302020204030204"/>
            </a:rPr>
            <a:t>Executor</a:t>
          </a:r>
        </a:p>
      </dgm:t>
    </dgm:pt>
    <dgm:pt modelId="{4DED1C77-C03F-43BF-AFEE-1C50B3C45E85}" type="parTrans" cxnId="{E750610E-0F52-4058-A720-1CD06C426C93}">
      <dgm:prSet/>
      <dgm:spPr/>
      <dgm:t>
        <a:bodyPr/>
        <a:lstStyle/>
        <a:p>
          <a:endParaRPr lang="en-GB"/>
        </a:p>
      </dgm:t>
    </dgm:pt>
    <dgm:pt modelId="{7E355802-6C9C-4D71-9D64-5F6E3A934815}" type="sibTrans" cxnId="{E750610E-0F52-4058-A720-1CD06C426C93}">
      <dgm:prSet/>
      <dgm:spPr/>
      <dgm:t>
        <a:bodyPr/>
        <a:lstStyle/>
        <a:p>
          <a:endParaRPr lang="en-GB"/>
        </a:p>
      </dgm:t>
    </dgm:pt>
    <dgm:pt modelId="{FE42A265-E522-434B-B402-F14995BCA53C}" type="pres">
      <dgm:prSet presAssocID="{38525C50-F302-4AE8-A4FF-916CFC47A5E2}" presName="Name0" presStyleCnt="0">
        <dgm:presLayoutVars>
          <dgm:dir/>
          <dgm:resizeHandles val="exact"/>
        </dgm:presLayoutVars>
      </dgm:prSet>
      <dgm:spPr/>
    </dgm:pt>
    <dgm:pt modelId="{204F5ABB-E0FF-4F64-82D8-C621C8A46E34}" type="pres">
      <dgm:prSet presAssocID="{6918A046-09A7-47DA-ACAB-66060B49AD29}" presName="node" presStyleLbl="node1" presStyleIdx="0" presStyleCnt="3" custLinFactX="22020" custLinFactY="-89051" custLinFactNeighborX="100000" custLinFactNeighborY="-100000">
        <dgm:presLayoutVars>
          <dgm:bulletEnabled val="1"/>
        </dgm:presLayoutVars>
      </dgm:prSet>
      <dgm:spPr/>
    </dgm:pt>
    <dgm:pt modelId="{B029756B-1618-468E-BF97-D5AE375C3087}" type="pres">
      <dgm:prSet presAssocID="{BFEC0A0B-23E2-4DDE-9499-53A46F022F66}" presName="sibTrans" presStyleLbl="sibTrans2D1" presStyleIdx="0" presStyleCnt="2"/>
      <dgm:spPr/>
    </dgm:pt>
    <dgm:pt modelId="{87BECB97-8F8E-4999-93D6-E5B62E67466E}" type="pres">
      <dgm:prSet presAssocID="{BFEC0A0B-23E2-4DDE-9499-53A46F022F66}" presName="connectorText" presStyleLbl="sibTrans2D1" presStyleIdx="0" presStyleCnt="2"/>
      <dgm:spPr/>
    </dgm:pt>
    <dgm:pt modelId="{710BE7A5-7B43-43BB-87EB-345CAB7F65FB}" type="pres">
      <dgm:prSet presAssocID="{EDE40E54-2AD8-4486-A08E-B30AA5727379}" presName="node" presStyleLbl="node1" presStyleIdx="1" presStyleCnt="3" custLinFactX="-37391" custLinFactNeighborX="-100000" custLinFactNeighborY="-51743">
        <dgm:presLayoutVars>
          <dgm:bulletEnabled val="1"/>
        </dgm:presLayoutVars>
      </dgm:prSet>
      <dgm:spPr/>
    </dgm:pt>
    <dgm:pt modelId="{DE476354-F654-4C8F-9F19-34F35DA462E5}" type="pres">
      <dgm:prSet presAssocID="{B51751B2-D630-450C-8A11-C180BC389DB7}" presName="sibTrans" presStyleLbl="sibTrans2D1" presStyleIdx="1" presStyleCnt="2"/>
      <dgm:spPr/>
    </dgm:pt>
    <dgm:pt modelId="{D3CE4957-AED5-48EA-AB61-3DE37C43B48C}" type="pres">
      <dgm:prSet presAssocID="{B51751B2-D630-450C-8A11-C180BC389DB7}" presName="connectorText" presStyleLbl="sibTrans2D1" presStyleIdx="1" presStyleCnt="2"/>
      <dgm:spPr/>
    </dgm:pt>
    <dgm:pt modelId="{7FD29415-F864-415A-8908-DAF59A7F11BB}" type="pres">
      <dgm:prSet presAssocID="{71407E6F-AD72-4209-B304-BC1899330F03}" presName="node" presStyleLbl="node1" presStyleIdx="2" presStyleCnt="3" custLinFactX="-138849" custLinFactNeighborX="-200000" custLinFactNeighborY="91480">
        <dgm:presLayoutVars>
          <dgm:bulletEnabled val="1"/>
        </dgm:presLayoutVars>
      </dgm:prSet>
      <dgm:spPr/>
    </dgm:pt>
  </dgm:ptLst>
  <dgm:cxnLst>
    <dgm:cxn modelId="{E750610E-0F52-4058-A720-1CD06C426C93}" srcId="{38525C50-F302-4AE8-A4FF-916CFC47A5E2}" destId="{71407E6F-AD72-4209-B304-BC1899330F03}" srcOrd="2" destOrd="0" parTransId="{4DED1C77-C03F-43BF-AFEE-1C50B3C45E85}" sibTransId="{7E355802-6C9C-4D71-9D64-5F6E3A934815}"/>
    <dgm:cxn modelId="{B4DB6C1A-F0A9-4B93-8262-4FC3D7EA1FDD}" srcId="{38525C50-F302-4AE8-A4FF-916CFC47A5E2}" destId="{EDE40E54-2AD8-4486-A08E-B30AA5727379}" srcOrd="1" destOrd="0" parTransId="{D446146B-F9F8-480D-A4AE-C8CB7331342F}" sibTransId="{B51751B2-D630-450C-8A11-C180BC389DB7}"/>
    <dgm:cxn modelId="{F6CFFB33-26BA-438E-A4F2-DE64CD142869}" type="presOf" srcId="{BFEC0A0B-23E2-4DDE-9499-53A46F022F66}" destId="{B029756B-1618-468E-BF97-D5AE375C3087}" srcOrd="0" destOrd="0" presId="urn:microsoft.com/office/officeart/2005/8/layout/process1"/>
    <dgm:cxn modelId="{95042553-DDAF-4CF5-B0C2-4BB4EC1B2179}" type="presOf" srcId="{6918A046-09A7-47DA-ACAB-66060B49AD29}" destId="{204F5ABB-E0FF-4F64-82D8-C621C8A46E34}" srcOrd="0" destOrd="0" presId="urn:microsoft.com/office/officeart/2005/8/layout/process1"/>
    <dgm:cxn modelId="{A5F5315D-1927-4FCB-A871-4E6F285B2151}" type="presOf" srcId="{B51751B2-D630-450C-8A11-C180BC389DB7}" destId="{D3CE4957-AED5-48EA-AB61-3DE37C43B48C}" srcOrd="1" destOrd="0" presId="urn:microsoft.com/office/officeart/2005/8/layout/process1"/>
    <dgm:cxn modelId="{994BC388-4C2B-4764-9E7F-FD745438AA4F}" type="presOf" srcId="{BFEC0A0B-23E2-4DDE-9499-53A46F022F66}" destId="{87BECB97-8F8E-4999-93D6-E5B62E67466E}" srcOrd="1" destOrd="0" presId="urn:microsoft.com/office/officeart/2005/8/layout/process1"/>
    <dgm:cxn modelId="{229B328B-A435-43A0-BDA4-328A91D5D225}" type="presOf" srcId="{38525C50-F302-4AE8-A4FF-916CFC47A5E2}" destId="{FE42A265-E522-434B-B402-F14995BCA53C}" srcOrd="0" destOrd="0" presId="urn:microsoft.com/office/officeart/2005/8/layout/process1"/>
    <dgm:cxn modelId="{1AA2D5C1-0297-469B-80AD-C050C4500CC0}" type="presOf" srcId="{EDE40E54-2AD8-4486-A08E-B30AA5727379}" destId="{710BE7A5-7B43-43BB-87EB-345CAB7F65FB}" srcOrd="0" destOrd="0" presId="urn:microsoft.com/office/officeart/2005/8/layout/process1"/>
    <dgm:cxn modelId="{6F371DC5-C072-4A9F-9837-6B68D98A2EAD}" type="presOf" srcId="{B51751B2-D630-450C-8A11-C180BC389DB7}" destId="{DE476354-F654-4C8F-9F19-34F35DA462E5}" srcOrd="0" destOrd="0" presId="urn:microsoft.com/office/officeart/2005/8/layout/process1"/>
    <dgm:cxn modelId="{695852D9-CDDF-4B1A-9FCB-405A764D502F}" type="presOf" srcId="{71407E6F-AD72-4209-B304-BC1899330F03}" destId="{7FD29415-F864-415A-8908-DAF59A7F11BB}" srcOrd="0" destOrd="0" presId="urn:microsoft.com/office/officeart/2005/8/layout/process1"/>
    <dgm:cxn modelId="{512F28F1-5FFC-485C-82E6-5650CA052B83}" srcId="{38525C50-F302-4AE8-A4FF-916CFC47A5E2}" destId="{6918A046-09A7-47DA-ACAB-66060B49AD29}" srcOrd="0" destOrd="0" parTransId="{284421A2-9276-4379-BB88-359D13B1EB12}" sibTransId="{BFEC0A0B-23E2-4DDE-9499-53A46F022F66}"/>
    <dgm:cxn modelId="{966E3564-88B9-4DF0-A5BE-7585E07FB515}" type="presParOf" srcId="{FE42A265-E522-434B-B402-F14995BCA53C}" destId="{204F5ABB-E0FF-4F64-82D8-C621C8A46E34}" srcOrd="0" destOrd="0" presId="urn:microsoft.com/office/officeart/2005/8/layout/process1"/>
    <dgm:cxn modelId="{622FC26B-C361-4FF5-ACED-B8102ACF935C}" type="presParOf" srcId="{FE42A265-E522-434B-B402-F14995BCA53C}" destId="{B029756B-1618-468E-BF97-D5AE375C3087}" srcOrd="1" destOrd="0" presId="urn:microsoft.com/office/officeart/2005/8/layout/process1"/>
    <dgm:cxn modelId="{CA7A398A-6D4B-43EF-9D0F-CB8D4797839C}" type="presParOf" srcId="{B029756B-1618-468E-BF97-D5AE375C3087}" destId="{87BECB97-8F8E-4999-93D6-E5B62E67466E}" srcOrd="0" destOrd="0" presId="urn:microsoft.com/office/officeart/2005/8/layout/process1"/>
    <dgm:cxn modelId="{F69C50DF-D76D-4A07-954C-680687FD6FA5}" type="presParOf" srcId="{FE42A265-E522-434B-B402-F14995BCA53C}" destId="{710BE7A5-7B43-43BB-87EB-345CAB7F65FB}" srcOrd="2" destOrd="0" presId="urn:microsoft.com/office/officeart/2005/8/layout/process1"/>
    <dgm:cxn modelId="{FF7AC802-13D6-41CB-B52B-BF8C06E65731}" type="presParOf" srcId="{FE42A265-E522-434B-B402-F14995BCA53C}" destId="{DE476354-F654-4C8F-9F19-34F35DA462E5}" srcOrd="3" destOrd="0" presId="urn:microsoft.com/office/officeart/2005/8/layout/process1"/>
    <dgm:cxn modelId="{B428A929-D6A5-4E1F-9687-DD9C6B09C6E5}" type="presParOf" srcId="{DE476354-F654-4C8F-9F19-34F35DA462E5}" destId="{D3CE4957-AED5-48EA-AB61-3DE37C43B48C}" srcOrd="0" destOrd="0" presId="urn:microsoft.com/office/officeart/2005/8/layout/process1"/>
    <dgm:cxn modelId="{30343AEF-0F0C-42A3-8C52-D608C57883E4}" type="presParOf" srcId="{FE42A265-E522-434B-B402-F14995BCA53C}" destId="{7FD29415-F864-415A-8908-DAF59A7F11BB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1BE0058-E373-4ABB-AD33-FC81D0A84FFC}">
      <dsp:nvSpPr>
        <dsp:cNvPr id="0" name=""/>
        <dsp:cNvSpPr/>
      </dsp:nvSpPr>
      <dsp:spPr>
        <a:xfrm>
          <a:off x="3194" y="1409824"/>
          <a:ext cx="1396585" cy="837951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Calibri Light" panose="020F0302020204030204"/>
            </a:rPr>
            <a:t>Interface</a:t>
          </a:r>
          <a:endParaRPr lang="en-US" sz="2500" kern="1200" dirty="0"/>
        </a:p>
      </dsp:txBody>
      <dsp:txXfrm>
        <a:off x="27737" y="1434367"/>
        <a:ext cx="1347499" cy="788865"/>
      </dsp:txXfrm>
    </dsp:sp>
    <dsp:sp modelId="{C8DA5AA1-5AEC-4A26-BADB-C853AB9C7A6D}">
      <dsp:nvSpPr>
        <dsp:cNvPr id="0" name=""/>
        <dsp:cNvSpPr/>
      </dsp:nvSpPr>
      <dsp:spPr>
        <a:xfrm>
          <a:off x="1539438" y="1655623"/>
          <a:ext cx="296076" cy="3463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539438" y="1724894"/>
        <a:ext cx="207253" cy="207811"/>
      </dsp:txXfrm>
    </dsp:sp>
    <dsp:sp modelId="{204F5ABB-E0FF-4F64-82D8-C621C8A46E34}">
      <dsp:nvSpPr>
        <dsp:cNvPr id="0" name=""/>
        <dsp:cNvSpPr/>
      </dsp:nvSpPr>
      <dsp:spPr>
        <a:xfrm>
          <a:off x="1958414" y="1409824"/>
          <a:ext cx="1396585" cy="837951"/>
        </a:xfrm>
        <a:prstGeom prst="roundRect">
          <a:avLst>
            <a:gd name="adj" fmla="val 10000"/>
          </a:avLst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Calibri Light" panose="020F0302020204030204"/>
            </a:rPr>
            <a:t>Parser</a:t>
          </a:r>
          <a:endParaRPr lang="en-US" sz="2500" kern="1200"/>
        </a:p>
      </dsp:txBody>
      <dsp:txXfrm>
        <a:off x="1982957" y="1434367"/>
        <a:ext cx="1347499" cy="788865"/>
      </dsp:txXfrm>
    </dsp:sp>
    <dsp:sp modelId="{B029756B-1618-468E-BF97-D5AE375C3087}">
      <dsp:nvSpPr>
        <dsp:cNvPr id="0" name=""/>
        <dsp:cNvSpPr/>
      </dsp:nvSpPr>
      <dsp:spPr>
        <a:xfrm>
          <a:off x="3494658" y="1655623"/>
          <a:ext cx="296076" cy="3463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494658" y="1724894"/>
        <a:ext cx="207253" cy="207811"/>
      </dsp:txXfrm>
    </dsp:sp>
    <dsp:sp modelId="{710BE7A5-7B43-43BB-87EB-345CAB7F65FB}">
      <dsp:nvSpPr>
        <dsp:cNvPr id="0" name=""/>
        <dsp:cNvSpPr/>
      </dsp:nvSpPr>
      <dsp:spPr>
        <a:xfrm>
          <a:off x="3913634" y="1409824"/>
          <a:ext cx="1396585" cy="837951"/>
        </a:xfrm>
        <a:prstGeom prst="roundRect">
          <a:avLst>
            <a:gd name="adj" fmla="val 10000"/>
          </a:avLst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Calibri Light" panose="020F0302020204030204"/>
            </a:rPr>
            <a:t>Planner</a:t>
          </a:r>
          <a:endParaRPr lang="en-US" sz="2500" kern="1200"/>
        </a:p>
      </dsp:txBody>
      <dsp:txXfrm>
        <a:off x="3938177" y="1434367"/>
        <a:ext cx="1347499" cy="788865"/>
      </dsp:txXfrm>
    </dsp:sp>
    <dsp:sp modelId="{DE476354-F654-4C8F-9F19-34F35DA462E5}">
      <dsp:nvSpPr>
        <dsp:cNvPr id="0" name=""/>
        <dsp:cNvSpPr/>
      </dsp:nvSpPr>
      <dsp:spPr>
        <a:xfrm>
          <a:off x="5449878" y="1655623"/>
          <a:ext cx="296076" cy="34635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449878" y="1724894"/>
        <a:ext cx="207253" cy="207811"/>
      </dsp:txXfrm>
    </dsp:sp>
    <dsp:sp modelId="{7FD29415-F864-415A-8908-DAF59A7F11BB}">
      <dsp:nvSpPr>
        <dsp:cNvPr id="0" name=""/>
        <dsp:cNvSpPr/>
      </dsp:nvSpPr>
      <dsp:spPr>
        <a:xfrm>
          <a:off x="5868854" y="1409824"/>
          <a:ext cx="1396585" cy="837951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>
              <a:latin typeface="Calibri Light" panose="020F0302020204030204"/>
            </a:rPr>
            <a:t>Executor</a:t>
          </a:r>
        </a:p>
      </dsp:txBody>
      <dsp:txXfrm>
        <a:off x="5893397" y="1434367"/>
        <a:ext cx="1347499" cy="7888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4F5ABB-E0FF-4F64-82D8-C621C8A46E34}">
      <dsp:nvSpPr>
        <dsp:cNvPr id="0" name=""/>
        <dsp:cNvSpPr/>
      </dsp:nvSpPr>
      <dsp:spPr>
        <a:xfrm>
          <a:off x="851093" y="464370"/>
          <a:ext cx="1364926" cy="818955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Calibri Light" panose="020F0302020204030204"/>
            </a:rPr>
            <a:t>Parser</a:t>
          </a:r>
          <a:endParaRPr lang="en-US" sz="2500" kern="1200" dirty="0"/>
        </a:p>
      </dsp:txBody>
      <dsp:txXfrm>
        <a:off x="875079" y="488356"/>
        <a:ext cx="1316954" cy="770983"/>
      </dsp:txXfrm>
    </dsp:sp>
    <dsp:sp modelId="{B029756B-1618-468E-BF97-D5AE375C3087}">
      <dsp:nvSpPr>
        <dsp:cNvPr id="0" name=""/>
        <dsp:cNvSpPr/>
      </dsp:nvSpPr>
      <dsp:spPr>
        <a:xfrm rot="5375423">
          <a:off x="1456640" y="1271426"/>
          <a:ext cx="161938" cy="3385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480757" y="1314836"/>
        <a:ext cx="113357" cy="203101"/>
      </dsp:txXfrm>
    </dsp:sp>
    <dsp:sp modelId="{710BE7A5-7B43-43BB-87EB-345CAB7F65FB}">
      <dsp:nvSpPr>
        <dsp:cNvPr id="0" name=""/>
        <dsp:cNvSpPr/>
      </dsp:nvSpPr>
      <dsp:spPr>
        <a:xfrm>
          <a:off x="859133" y="1588862"/>
          <a:ext cx="1364926" cy="818955"/>
        </a:xfrm>
        <a:prstGeom prst="roundRect">
          <a:avLst>
            <a:gd name="adj" fmla="val 10000"/>
          </a:avLst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Calibri Light" panose="020F0302020204030204"/>
            </a:rPr>
            <a:t>Planner</a:t>
          </a:r>
          <a:endParaRPr lang="en-US" sz="2500" kern="1200" dirty="0"/>
        </a:p>
      </dsp:txBody>
      <dsp:txXfrm>
        <a:off x="883119" y="1612848"/>
        <a:ext cx="1316954" cy="770983"/>
      </dsp:txXfrm>
    </dsp:sp>
    <dsp:sp modelId="{DE476354-F654-4C8F-9F19-34F35DA462E5}">
      <dsp:nvSpPr>
        <dsp:cNvPr id="0" name=""/>
        <dsp:cNvSpPr/>
      </dsp:nvSpPr>
      <dsp:spPr>
        <a:xfrm rot="5458321">
          <a:off x="1437738" y="2420865"/>
          <a:ext cx="187634" cy="338501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1466360" y="2460424"/>
        <a:ext cx="131344" cy="203101"/>
      </dsp:txXfrm>
    </dsp:sp>
    <dsp:sp modelId="{7FD29415-F864-415A-8908-DAF59A7F11BB}">
      <dsp:nvSpPr>
        <dsp:cNvPr id="0" name=""/>
        <dsp:cNvSpPr/>
      </dsp:nvSpPr>
      <dsp:spPr>
        <a:xfrm>
          <a:off x="839232" y="2761795"/>
          <a:ext cx="1364926" cy="818955"/>
        </a:xfrm>
        <a:prstGeom prst="roundRect">
          <a:avLst>
            <a:gd name="adj" fmla="val 10000"/>
          </a:avLst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>
              <a:latin typeface="Calibri Light" panose="020F0302020204030204"/>
            </a:rPr>
            <a:t>Executor</a:t>
          </a:r>
        </a:p>
      </dsp:txBody>
      <dsp:txXfrm>
        <a:off x="863218" y="2785781"/>
        <a:ext cx="1316954" cy="7709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35EA2F-3F5D-4B7A-B95B-C518476BF108}" type="datetimeFigureOut">
              <a:t>12/1/23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9ED085-C321-4431-8B3F-4CFFB662E493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365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4423878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the executor do?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Questions about query side of database?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310678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Categorize algorithms by how the work changes with respect to the size or complexity of the problem.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680173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125805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O(n) mean?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61050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O(n2) mean?</a:t>
            </a:r>
          </a:p>
          <a:p>
            <a:endParaRPr lang="en-US" dirty="0"/>
          </a:p>
          <a:p>
            <a:r>
              <a:rPr lang="en-US" dirty="0"/>
              <a:t>Polynomial time. Pairing all the values in a list, or any nested for loop over the input.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42892538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O(2n) mean?</a:t>
            </a:r>
          </a:p>
          <a:p>
            <a:endParaRPr lang="en-US" dirty="0"/>
          </a:p>
          <a:p>
            <a:r>
              <a:rPr lang="en-US" dirty="0"/>
              <a:t>Exponential time. </a:t>
            </a:r>
            <a:r>
              <a:rPr lang="en-US" dirty="0" err="1"/>
              <a:t>Calculataion</a:t>
            </a:r>
            <a:r>
              <a:rPr lang="en-US" dirty="0"/>
              <a:t> of permutations and combinations. Cracking passwords.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566620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Logarithmic time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14216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Big-O is asymptotic analysis – concerned with </a:t>
            </a:r>
            <a:r>
              <a:rPr lang="en-US" dirty="0" err="1"/>
              <a:t>behaviour</a:t>
            </a:r>
            <a:r>
              <a:rPr lang="en-US" dirty="0"/>
              <a:t> as n grows to infinity – so n and 2n are the same.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990505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Why do we/ don’t we index data?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What is an index?</a:t>
            </a:r>
          </a:p>
          <a:p>
            <a:endParaRPr lang="en-US" dirty="0"/>
          </a:p>
          <a:p>
            <a:r>
              <a:rPr lang="en-US" dirty="0"/>
              <a:t>Row scan is O(n)</a:t>
            </a:r>
          </a:p>
          <a:p>
            <a:endParaRPr lang="en-US" dirty="0"/>
          </a:p>
          <a:p>
            <a:r>
              <a:rPr lang="en-US" dirty="0"/>
              <a:t>Indexes: entries have key and value, sorted, grouped 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4032246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would we find a value in unsorted data?</a:t>
            </a:r>
          </a:p>
          <a:p>
            <a:endParaRPr lang="en-US" dirty="0"/>
          </a:p>
          <a:p>
            <a:r>
              <a:rPr lang="en-US" dirty="0"/>
              <a:t>Full scan. O(n).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0658947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0630096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would we find a value in sorted data?</a:t>
            </a:r>
          </a:p>
          <a:p>
            <a:endParaRPr lang="en-US" dirty="0"/>
          </a:p>
          <a:p>
            <a:r>
              <a:rPr lang="en-US" dirty="0"/>
              <a:t>O(log 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7710603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would we find a value in indexed data?</a:t>
            </a:r>
          </a:p>
          <a:p>
            <a:endParaRPr lang="en-US" dirty="0"/>
          </a:p>
          <a:p>
            <a:r>
              <a:rPr lang="en-US" dirty="0"/>
              <a:t>O(log n).</a:t>
            </a:r>
          </a:p>
          <a:p>
            <a:endParaRPr lang="en-US" dirty="0">
              <a:cs typeface="Calibri" panose="020F0502020204030204"/>
            </a:endParaRPr>
          </a:p>
          <a:p>
            <a:r>
              <a:rPr lang="en-US" dirty="0">
                <a:cs typeface="Calibri" panose="020F0502020204030204"/>
              </a:rPr>
              <a:t>What is a  B-tree?!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23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214392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relationship between a book index and a database index?</a:t>
            </a:r>
          </a:p>
          <a:p>
            <a:endParaRPr lang="en-US" dirty="0"/>
          </a:p>
          <a:p>
            <a:r>
              <a:rPr lang="en-US" dirty="0"/>
              <a:t>Indexes: entries have key and value, sorted, grouped.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189321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How do binary search and b-tree search compare?</a:t>
            </a:r>
          </a:p>
          <a:p>
            <a:endParaRPr lang="en-US" dirty="0"/>
          </a:p>
          <a:p>
            <a:r>
              <a:rPr lang="en-US" dirty="0"/>
              <a:t>Do those complexities mean they perform the same?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98423576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12:45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6991497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time to perform a task of size n is the number of times an unknown value x must be multiplied by itself to reach n. </a:t>
            </a:r>
          </a:p>
          <a:p>
            <a:endParaRPr lang="en-US" dirty="0"/>
          </a:p>
          <a:p>
            <a:r>
              <a:rPr lang="en-US" dirty="0"/>
              <a:t>Larger problem = more times multiplying unknown x by itself.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27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123900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time to perform a task of size n is the number of times an unknown value x must be multiplied by itself to reach 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9200537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 is branching factor. Each step down b-tree reduces the problem space by factor B. Databases tend to use high B. Actual values based on cache locality and IO properties such as page size.</a:t>
            </a:r>
          </a:p>
          <a:p>
            <a:endParaRPr lang="en-US" dirty="0"/>
          </a:p>
          <a:p>
            <a:r>
              <a:rPr lang="en-US" dirty="0"/>
              <a:t>A two-way branching b-tree is binary search.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29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60745511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sp_createIndex</a:t>
            </a:r>
            <a:r>
              <a:rPr lang="en-US" dirty="0"/>
              <a:t>(</a:t>
            </a:r>
            <a:r>
              <a:rPr lang="en-US" dirty="0" err="1"/>
              <a:t>fifa,age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select </a:t>
            </a:r>
            <a:r>
              <a:rPr lang="en-US" dirty="0" err="1"/>
              <a:t>name,age</a:t>
            </a:r>
            <a:r>
              <a:rPr lang="en-US" dirty="0"/>
              <a:t> from </a:t>
            </a:r>
            <a:r>
              <a:rPr lang="en-US" dirty="0" err="1"/>
              <a:t>fifa</a:t>
            </a:r>
            <a:r>
              <a:rPr lang="en-US" dirty="0"/>
              <a:t> where age = 41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30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8827071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31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524054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>
                <a:ea typeface="Calibri"/>
                <a:cs typeface="Calibri"/>
              </a:rPr>
              <a:t>Schemaless</a:t>
            </a:r>
            <a:r>
              <a:rPr lang="en-US" dirty="0">
                <a:ea typeface="Calibri"/>
                <a:cs typeface="Calibri"/>
              </a:rPr>
              <a:t>, read-only, </a:t>
            </a:r>
            <a:r>
              <a:rPr lang="en-US" dirty="0" err="1">
                <a:ea typeface="Calibri"/>
                <a:cs typeface="Calibri"/>
              </a:rPr>
              <a:t>sql-ish</a:t>
            </a:r>
            <a:r>
              <a:rPr lang="en-US" dirty="0">
                <a:ea typeface="Calibri"/>
                <a:cs typeface="Calibri"/>
              </a:rPr>
              <a:t> 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Primary goal = easy to understand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660 LOC</a:t>
            </a:r>
          </a:p>
          <a:p>
            <a:endParaRPr lang="en-US" dirty="0">
              <a:ea typeface="Calibri"/>
              <a:cs typeface="Calibri"/>
            </a:endParaRPr>
          </a:p>
          <a:p>
            <a:r>
              <a:rPr lang="en-US" dirty="0">
                <a:ea typeface="Calibri"/>
                <a:cs typeface="Calibri"/>
              </a:rPr>
              <a:t>Compelling demo – homebrew shell –source data, select, where, order by, mean</a:t>
            </a:r>
          </a:p>
          <a:p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41775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are the “take aways”?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32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787573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Day in the life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4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636543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5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4230467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is the parser’s job?</a:t>
            </a:r>
          </a:p>
          <a:p>
            <a:r>
              <a:rPr lang="en-US" dirty="0"/>
              <a:t>What is its design?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6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9147365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Questions about parser?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8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3574915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does the planner do?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9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5599019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F9ED085-C321-4431-8B3F-4CFFB662E493}" type="slidenum">
              <a:rPr lang="en-AU" smtClean="0"/>
              <a:t>10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694144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12/1/23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ammclennan/wormwoo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4129" y="332497"/>
            <a:ext cx="3867355" cy="2698747"/>
          </a:xfrm>
        </p:spPr>
        <p:txBody>
          <a:bodyPr/>
          <a:lstStyle/>
          <a:p>
            <a:pPr algn="l"/>
            <a:r>
              <a:rPr lang="en-US" dirty="0">
                <a:solidFill>
                  <a:schemeClr val="bg1"/>
                </a:solidFill>
                <a:highlight>
                  <a:srgbClr val="000000"/>
                </a:highlight>
                <a:cs typeface="Calibri Light"/>
              </a:rPr>
              <a:t>Databases Are Amazing!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EEA29-0FF8-6091-6BE3-F970C60047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Dataflow Step Interface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943087-7D6A-7FCA-34E0-38AEC4975BB3}"/>
              </a:ext>
            </a:extLst>
          </p:cNvPr>
          <p:cNvSpPr txBox="1"/>
          <p:nvPr/>
        </p:nvSpPr>
        <p:spPr>
          <a:xfrm>
            <a:off x="838200" y="1938631"/>
            <a:ext cx="105156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36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36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interface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36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Iter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AU" sz="36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    next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AU" sz="36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36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36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36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EndOfFile</a:t>
            </a:r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sz="36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F7A6D00-EE84-47D4-1ECF-28900B1E88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" y="3821546"/>
            <a:ext cx="6339263" cy="30364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C82FF7D-46A2-C8B3-A1AF-A89587EAA75D}"/>
              </a:ext>
            </a:extLst>
          </p:cNvPr>
          <p:cNvSpPr txBox="1"/>
          <p:nvPr/>
        </p:nvSpPr>
        <p:spPr>
          <a:xfrm>
            <a:off x="6650831" y="5016607"/>
            <a:ext cx="61007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Anatomy of a Database System</a:t>
            </a:r>
          </a:p>
          <a:p>
            <a:r>
              <a:rPr lang="en-US" dirty="0"/>
              <a:t>Joseph M. Hellerstein and Michael </a:t>
            </a:r>
            <a:r>
              <a:rPr lang="en-US" dirty="0" err="1"/>
              <a:t>Stonebraker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565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3EF74236-2F8C-A941-0D68-EF1CB00F3E38}"/>
              </a:ext>
            </a:extLst>
          </p:cNvPr>
          <p:cNvSpPr txBox="1"/>
          <p:nvPr/>
        </p:nvSpPr>
        <p:spPr>
          <a:xfrm>
            <a:off x="1204331" y="1708642"/>
            <a:ext cx="1146345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Promise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AU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EndOfFile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&gt; {</a:t>
            </a:r>
          </a:p>
          <a:p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let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source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while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!==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"end of file"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AU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    // `</a:t>
            </a:r>
            <a:r>
              <a:rPr lang="en-AU" b="0" dirty="0" err="1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this.property</a:t>
            </a:r>
            <a:r>
              <a:rPr lang="en-AU" b="0" dirty="0">
                <a:solidFill>
                  <a:srgbClr val="008000"/>
                </a:solidFill>
                <a:effectLst/>
                <a:latin typeface="Menlo" panose="020B0609030804020204" pitchFamily="49" charset="0"/>
              </a:rPr>
              <a:t>` not found then columns[-1] is `undefined`</a:t>
            </a:r>
            <a:endParaRPr lang="en-AU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    if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[</a:t>
            </a:r>
            <a:r>
              <a:rPr lang="en-AU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columns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indexOf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property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)]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===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{</a:t>
            </a: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      return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  }</a:t>
            </a:r>
          </a:p>
          <a:p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this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source</a:t>
            </a:r>
            <a:r>
              <a:rPr lang="en-AU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next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</a:t>
            </a:r>
          </a:p>
          <a:p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}</a:t>
            </a:r>
          </a:p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  return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88D98A-949A-8D6F-FB5C-2D8CE798FEB1}"/>
              </a:ext>
            </a:extLst>
          </p:cNvPr>
          <p:cNvSpPr txBox="1"/>
          <p:nvPr/>
        </p:nvSpPr>
        <p:spPr>
          <a:xfrm>
            <a:off x="921834" y="595656"/>
            <a:ext cx="10742341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class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Filter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implements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Iter</a:t>
            </a:r>
            <a:r>
              <a:rPr lang="en-AU" dirty="0">
                <a:solidFill>
                  <a:srgbClr val="3B3B3B"/>
                </a:solidFill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{</a:t>
            </a: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constructor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source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Iter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filterStep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FilterStep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 {…}</a:t>
            </a:r>
          </a:p>
          <a:p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b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6085AF1-61A7-9AEB-74AF-A8EC8D88C727}"/>
              </a:ext>
            </a:extLst>
          </p:cNvPr>
          <p:cNvSpPr/>
          <p:nvPr/>
        </p:nvSpPr>
        <p:spPr>
          <a:xfrm>
            <a:off x="2921620" y="1182030"/>
            <a:ext cx="1821365" cy="31223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E5C619-FC74-2BC0-C1B5-505D22972A08}"/>
              </a:ext>
            </a:extLst>
          </p:cNvPr>
          <p:cNvSpPr/>
          <p:nvPr/>
        </p:nvSpPr>
        <p:spPr>
          <a:xfrm>
            <a:off x="4835912" y="1182030"/>
            <a:ext cx="3103756" cy="31223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D6F5C8-EF66-608F-A5EE-5BEBF21DC286}"/>
              </a:ext>
            </a:extLst>
          </p:cNvPr>
          <p:cNvSpPr/>
          <p:nvPr/>
        </p:nvSpPr>
        <p:spPr>
          <a:xfrm>
            <a:off x="1516565" y="2010938"/>
            <a:ext cx="5263375" cy="31223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A8ED6D-49EF-AD20-9DD6-7EC56DDCF86D}"/>
              </a:ext>
            </a:extLst>
          </p:cNvPr>
          <p:cNvSpPr/>
          <p:nvPr/>
        </p:nvSpPr>
        <p:spPr>
          <a:xfrm>
            <a:off x="1516566" y="2542482"/>
            <a:ext cx="9047356" cy="195692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B0B86ED-8E8F-914A-7158-4250C1F1313A}"/>
              </a:ext>
            </a:extLst>
          </p:cNvPr>
          <p:cNvSpPr/>
          <p:nvPr/>
        </p:nvSpPr>
        <p:spPr>
          <a:xfrm>
            <a:off x="1516565" y="4499406"/>
            <a:ext cx="1576040" cy="312234"/>
          </a:xfrm>
          <a:prstGeom prst="rect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80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AAE79-C975-5FAF-9ED0-979849844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The Executor</a:t>
            </a:r>
            <a:endParaRPr lang="en-US" dirty="0"/>
          </a:p>
        </p:txBody>
      </p:sp>
      <p:sp>
        <p:nvSpPr>
          <p:cNvPr id="5" name="Arrow: Right 4">
            <a:extLst>
              <a:ext uri="{FF2B5EF4-FFF2-40B4-BE49-F238E27FC236}">
                <a16:creationId xmlns:a16="http://schemas.microsoft.com/office/drawing/2014/main" id="{3E5F9F37-8B65-4CD4-2029-F85DF89EFF02}"/>
              </a:ext>
            </a:extLst>
          </p:cNvPr>
          <p:cNvSpPr/>
          <p:nvPr/>
        </p:nvSpPr>
        <p:spPr>
          <a:xfrm>
            <a:off x="5019212" y="3688331"/>
            <a:ext cx="1571134" cy="864123"/>
          </a:xfrm>
          <a:prstGeom prst="rightArrow">
            <a:avLst/>
          </a:prstGeom>
          <a:solidFill>
            <a:srgbClr val="00003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72F7861A-0D33-CC11-86C5-A91465CA3A51}"/>
              </a:ext>
            </a:extLst>
          </p:cNvPr>
          <p:cNvSpPr/>
          <p:nvPr/>
        </p:nvSpPr>
        <p:spPr>
          <a:xfrm>
            <a:off x="1322838" y="4649464"/>
            <a:ext cx="2340990" cy="98195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cs typeface="Calibri"/>
              </a:rPr>
              <a:t>ProducerStep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(</a:t>
            </a:r>
            <a:r>
              <a:rPr lang="en-US" dirty="0" err="1">
                <a:cs typeface="Calibri"/>
              </a:rPr>
              <a:t>fifa</a:t>
            </a:r>
            <a:r>
              <a:rPr lang="en-US" dirty="0">
                <a:cs typeface="Calibri"/>
              </a:rPr>
              <a:t>, "</a:t>
            </a:r>
            <a:r>
              <a:rPr lang="en-US" dirty="0" err="1">
                <a:cs typeface="Calibri"/>
              </a:rPr>
              <a:t>name","age</a:t>
            </a:r>
            <a:r>
              <a:rPr lang="en-US" dirty="0">
                <a:cs typeface="Calibri"/>
              </a:rPr>
              <a:t>")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F64EC13C-ADAB-3AFD-DD48-953A90D9A6BB}"/>
              </a:ext>
            </a:extLst>
          </p:cNvPr>
          <p:cNvSpPr/>
          <p:nvPr/>
        </p:nvSpPr>
        <p:spPr>
          <a:xfrm>
            <a:off x="1322838" y="2811237"/>
            <a:ext cx="2340990" cy="98195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>
                <a:cs typeface="Calibri"/>
              </a:rPr>
              <a:t>FilterStep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("age" = 41)</a:t>
            </a:r>
            <a:endParaRPr lang="en-US"/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C6F8AEDA-0B8F-D6B1-B16A-5EC9CA2245ED}"/>
              </a:ext>
            </a:extLst>
          </p:cNvPr>
          <p:cNvSpPr/>
          <p:nvPr/>
        </p:nvSpPr>
        <p:spPr>
          <a:xfrm rot="5400000">
            <a:off x="2071703" y="4150685"/>
            <a:ext cx="847190" cy="132879"/>
          </a:xfrm>
          <a:prstGeom prst="rightArrow">
            <a:avLst/>
          </a:prstGeom>
          <a:solidFill>
            <a:srgbClr val="00003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E2267FDF-542F-C137-7020-5D633ABDD651}"/>
              </a:ext>
            </a:extLst>
          </p:cNvPr>
          <p:cNvSpPr/>
          <p:nvPr/>
        </p:nvSpPr>
        <p:spPr>
          <a:xfrm>
            <a:off x="8434837" y="4722034"/>
            <a:ext cx="2340990" cy="98195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>
                <a:cs typeface="Calibri"/>
              </a:rPr>
              <a:t>Producer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1E8C2505-F615-E492-6A01-12B913FDF2C4}"/>
              </a:ext>
            </a:extLst>
          </p:cNvPr>
          <p:cNvSpPr/>
          <p:nvPr/>
        </p:nvSpPr>
        <p:spPr>
          <a:xfrm>
            <a:off x="8434837" y="2883807"/>
            <a:ext cx="2340990" cy="98195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>
                <a:cs typeface="Calibri"/>
              </a:rPr>
              <a:t>Filter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731CE35-74E9-3002-2235-334605ADF44C}"/>
              </a:ext>
            </a:extLst>
          </p:cNvPr>
          <p:cNvSpPr txBox="1"/>
          <p:nvPr/>
        </p:nvSpPr>
        <p:spPr>
          <a:xfrm>
            <a:off x="8439549" y="2440481"/>
            <a:ext cx="186397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cs typeface="Calibri"/>
              </a:rPr>
              <a:t>next()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1349B39-F886-5556-32A7-FA51A4D2F107}"/>
              </a:ext>
            </a:extLst>
          </p:cNvPr>
          <p:cNvSpPr txBox="1"/>
          <p:nvPr/>
        </p:nvSpPr>
        <p:spPr>
          <a:xfrm>
            <a:off x="8442691" y="4272885"/>
            <a:ext cx="1863972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>
                <a:latin typeface="Consolas"/>
                <a:cs typeface="Calibri"/>
              </a:rPr>
              <a:t>next()</a:t>
            </a:r>
            <a:endParaRPr lang="en-US"/>
          </a:p>
        </p:txBody>
      </p:sp>
      <p:sp>
        <p:nvSpPr>
          <p:cNvPr id="22" name="Arrow: Right 21">
            <a:extLst>
              <a:ext uri="{FF2B5EF4-FFF2-40B4-BE49-F238E27FC236}">
                <a16:creationId xmlns:a16="http://schemas.microsoft.com/office/drawing/2014/main" id="{608CA8BE-B1F2-3CD1-6BF8-706F361D44D1}"/>
              </a:ext>
            </a:extLst>
          </p:cNvPr>
          <p:cNvSpPr/>
          <p:nvPr/>
        </p:nvSpPr>
        <p:spPr>
          <a:xfrm rot="5400000">
            <a:off x="9183702" y="4223255"/>
            <a:ext cx="847190" cy="132879"/>
          </a:xfrm>
          <a:prstGeom prst="rightArrow">
            <a:avLst/>
          </a:prstGeom>
          <a:solidFill>
            <a:srgbClr val="00003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4ABBBA-1D74-FB07-77EA-94906A3911F6}"/>
              </a:ext>
            </a:extLst>
          </p:cNvPr>
          <p:cNvSpPr txBox="1"/>
          <p:nvPr/>
        </p:nvSpPr>
        <p:spPr>
          <a:xfrm>
            <a:off x="7938655" y="902252"/>
            <a:ext cx="60960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interface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Iter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AU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  next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()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Row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|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EndOfFile</a:t>
            </a:r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AU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162513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9" grpId="0"/>
      <p:bldP spid="21" grpId="0"/>
      <p:bldP spid="22" grpId="0" animBg="1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1532F-D3F9-AB3C-69B5-2CDBB7C334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6694" y="741391"/>
            <a:ext cx="3549649" cy="1616203"/>
          </a:xfrm>
        </p:spPr>
        <p:txBody>
          <a:bodyPr anchor="b">
            <a:normAutofit/>
          </a:bodyPr>
          <a:lstStyle/>
          <a:p>
            <a:r>
              <a:rPr lang="en-US" sz="3200"/>
              <a:t>A bit of complexity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06CDB8-DE9F-2AF1-D729-09C1513AD1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6693" y="2533476"/>
            <a:ext cx="3346964" cy="3447832"/>
          </a:xfrm>
        </p:spPr>
        <p:txBody>
          <a:bodyPr anchor="t">
            <a:normAutofit/>
          </a:bodyPr>
          <a:lstStyle/>
          <a:p>
            <a:endParaRPr lang="en-US" sz="2000" dirty="0"/>
          </a:p>
        </p:txBody>
      </p:sp>
      <p:grpSp>
        <p:nvGrpSpPr>
          <p:cNvPr id="1043" name="Group 1042">
            <a:extLst>
              <a:ext uri="{FF2B5EF4-FFF2-40B4-BE49-F238E27FC236}">
                <a16:creationId xmlns:a16="http://schemas.microsoft.com/office/drawing/2014/main" id="{3AFCAD34-1AFC-BC1A-F6B2-C34C6391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089243" y="5858828"/>
            <a:ext cx="6226463" cy="123363"/>
            <a:chOff x="7015162" y="5858828"/>
            <a:chExt cx="4300544" cy="123363"/>
          </a:xfrm>
        </p:grpSpPr>
        <p:sp>
          <p:nvSpPr>
            <p:cNvPr id="1032" name="Rectangle 1031">
              <a:extLst>
                <a:ext uri="{FF2B5EF4-FFF2-40B4-BE49-F238E27FC236}">
                  <a16:creationId xmlns:a16="http://schemas.microsoft.com/office/drawing/2014/main" id="{1129F4A2-3705-CF87-3DDA-AF9CE9389B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9103753" y="3770237"/>
              <a:ext cx="123362" cy="4300544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5"/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44" name="Rectangle 1043">
              <a:extLst>
                <a:ext uri="{FF2B5EF4-FFF2-40B4-BE49-F238E27FC236}">
                  <a16:creationId xmlns:a16="http://schemas.microsoft.com/office/drawing/2014/main" id="{891B1028-FC76-5583-3A1F-5815A7DCF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209789" y="4876274"/>
              <a:ext cx="123362" cy="2088471"/>
            </a:xfrm>
            <a:prstGeom prst="rect">
              <a:avLst/>
            </a:prstGeom>
            <a:gradFill>
              <a:gsLst>
                <a:gs pos="19000">
                  <a:schemeClr val="accent5">
                    <a:alpha val="0"/>
                  </a:schemeClr>
                </a:gs>
                <a:gs pos="100000">
                  <a:schemeClr val="accent5">
                    <a:lumMod val="60000"/>
                    <a:lumOff val="4000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4CE4AC52-A1BD-1330-33D4-9F248F80EA8A}"/>
              </a:ext>
            </a:extLst>
          </p:cNvPr>
          <p:cNvSpPr txBox="1"/>
          <p:nvPr/>
        </p:nvSpPr>
        <p:spPr>
          <a:xfrm>
            <a:off x="362343" y="5287617"/>
            <a:ext cx="23323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Randall Munroe</a:t>
            </a:r>
          </a:p>
        </p:txBody>
      </p:sp>
    </p:spTree>
    <p:extLst>
      <p:ext uri="{BB962C8B-B14F-4D97-AF65-F5344CB8AC3E}">
        <p14:creationId xmlns:p14="http://schemas.microsoft.com/office/powerpoint/2010/main" val="8743664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3512" y="365125"/>
            <a:ext cx="10214111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 n</a:t>
            </a:r>
          </a:p>
        </p:txBody>
      </p:sp>
    </p:spTree>
    <p:extLst>
      <p:ext uri="{BB962C8B-B14F-4D97-AF65-F5344CB8AC3E}">
        <p14:creationId xmlns:p14="http://schemas.microsoft.com/office/powerpoint/2010/main" val="20685349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365125"/>
            <a:ext cx="10412896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O(n)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D5EC597-3E53-A9B6-732F-A52FA7DB01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6839" y="1231900"/>
            <a:ext cx="6172200" cy="43942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DF97548-376D-2CA6-FA87-A10B82613FD0}"/>
              </a:ext>
            </a:extLst>
          </p:cNvPr>
          <p:cNvSpPr txBox="1"/>
          <p:nvPr/>
        </p:nvSpPr>
        <p:spPr>
          <a:xfrm rot="16200000">
            <a:off x="4101548" y="2573492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3B50F6-2FD4-EE9F-FBB5-C552A9F75B3D}"/>
              </a:ext>
            </a:extLst>
          </p:cNvPr>
          <p:cNvSpPr txBox="1"/>
          <p:nvPr/>
        </p:nvSpPr>
        <p:spPr>
          <a:xfrm>
            <a:off x="8666921" y="5626100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</a:t>
            </a:r>
          </a:p>
        </p:txBody>
      </p:sp>
    </p:spTree>
    <p:extLst>
      <p:ext uri="{BB962C8B-B14F-4D97-AF65-F5344CB8AC3E}">
        <p14:creationId xmlns:p14="http://schemas.microsoft.com/office/powerpoint/2010/main" val="788878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365125"/>
            <a:ext cx="10412896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O(n</a:t>
            </a:r>
            <a:r>
              <a:rPr lang="en-US" sz="9600" baseline="30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2</a:t>
            </a:r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F97548-376D-2CA6-FA87-A10B82613FD0}"/>
              </a:ext>
            </a:extLst>
          </p:cNvPr>
          <p:cNvSpPr txBox="1"/>
          <p:nvPr/>
        </p:nvSpPr>
        <p:spPr>
          <a:xfrm rot="16200000">
            <a:off x="5277558" y="1881929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3B50F6-2FD4-EE9F-FBB5-C552A9F75B3D}"/>
              </a:ext>
            </a:extLst>
          </p:cNvPr>
          <p:cNvSpPr txBox="1"/>
          <p:nvPr/>
        </p:nvSpPr>
        <p:spPr>
          <a:xfrm>
            <a:off x="8666921" y="5626100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0F710E-A537-C6E7-ABB9-AD1EA8351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0" y="-766417"/>
            <a:ext cx="44450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531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365125"/>
            <a:ext cx="10412896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O(2</a:t>
            </a:r>
            <a:r>
              <a:rPr lang="en-US" sz="9600" baseline="30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n</a:t>
            </a:r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F97548-376D-2CA6-FA87-A10B82613FD0}"/>
              </a:ext>
            </a:extLst>
          </p:cNvPr>
          <p:cNvSpPr txBox="1"/>
          <p:nvPr/>
        </p:nvSpPr>
        <p:spPr>
          <a:xfrm rot="16200000">
            <a:off x="5277558" y="1881929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3B50F6-2FD4-EE9F-FBB5-C552A9F75B3D}"/>
              </a:ext>
            </a:extLst>
          </p:cNvPr>
          <p:cNvSpPr txBox="1"/>
          <p:nvPr/>
        </p:nvSpPr>
        <p:spPr>
          <a:xfrm>
            <a:off x="8666921" y="5626100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0F710E-A537-C6E7-ABB9-AD1EA83517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8800" y="-766417"/>
            <a:ext cx="4445000" cy="63627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BB304D-FCC1-D90A-A49F-8A5D0A828CC9}"/>
              </a:ext>
            </a:extLst>
          </p:cNvPr>
          <p:cNvSpPr txBox="1"/>
          <p:nvPr/>
        </p:nvSpPr>
        <p:spPr>
          <a:xfrm>
            <a:off x="152400" y="4281055"/>
            <a:ext cx="1180407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32 character password. </a:t>
            </a:r>
          </a:p>
          <a:p>
            <a:endParaRPr lang="en-US" dirty="0"/>
          </a:p>
          <a:p>
            <a:r>
              <a:rPr lang="en-US" dirty="0"/>
              <a:t>149,813 Unicode characters</a:t>
            </a:r>
          </a:p>
          <a:p>
            <a:endParaRPr lang="en-US" dirty="0"/>
          </a:p>
          <a:p>
            <a:r>
              <a:rPr lang="en-US" dirty="0"/>
              <a:t>Therefore 149,813</a:t>
            </a:r>
            <a:r>
              <a:rPr lang="en-US" baseline="30000" dirty="0"/>
              <a:t>32 </a:t>
            </a:r>
            <a:r>
              <a:rPr lang="en-US" dirty="0"/>
              <a:t>combinations</a:t>
            </a:r>
          </a:p>
          <a:p>
            <a:endParaRPr lang="en-US" baseline="30000" dirty="0"/>
          </a:p>
          <a:p>
            <a:endParaRPr lang="en-US" baseline="30000" dirty="0"/>
          </a:p>
          <a:p>
            <a:r>
              <a:rPr lang="en-US" dirty="0"/>
              <a:t>= 4145568 0000000000 0000000000 0000000000 0000000000 0000000000 0000000000 0000000000 0000000000 0000000000 0000000000 0000000000 0000000000 0000000000 0000000000 0000000000 000000000 </a:t>
            </a:r>
          </a:p>
        </p:txBody>
      </p:sp>
    </p:spTree>
    <p:extLst>
      <p:ext uri="{BB962C8B-B14F-4D97-AF65-F5344CB8AC3E}">
        <p14:creationId xmlns:p14="http://schemas.microsoft.com/office/powerpoint/2010/main" val="662546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365125"/>
            <a:ext cx="10412896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O(log 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DF97548-376D-2CA6-FA87-A10B82613FD0}"/>
              </a:ext>
            </a:extLst>
          </p:cNvPr>
          <p:cNvSpPr txBox="1"/>
          <p:nvPr/>
        </p:nvSpPr>
        <p:spPr>
          <a:xfrm rot="16200000">
            <a:off x="5277558" y="1881929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work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C3B50F6-2FD4-EE9F-FBB5-C552A9F75B3D}"/>
              </a:ext>
            </a:extLst>
          </p:cNvPr>
          <p:cNvSpPr txBox="1"/>
          <p:nvPr/>
        </p:nvSpPr>
        <p:spPr>
          <a:xfrm>
            <a:off x="8653669" y="4571646"/>
            <a:ext cx="21601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problem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6287F7-3826-B3D5-E841-2999E802D1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8617" y="1333968"/>
            <a:ext cx="4965700" cy="2971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27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604BC-1251-4BDC-8D78-91F8E5A08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0904" y="365125"/>
            <a:ext cx="10412896" cy="5518840"/>
          </a:xfrm>
        </p:spPr>
        <p:txBody>
          <a:bodyPr>
            <a:noAutofit/>
          </a:bodyPr>
          <a:lstStyle/>
          <a:p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O(2n)</a:t>
            </a:r>
            <a:b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</a:br>
            <a:r>
              <a:rPr lang="en-US" sz="96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886698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5E45BF-45C7-7EF2-0AAC-F7183B6CD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0D6DB-2D6C-D672-4C1E-16B105D00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4D75EA2-3DEA-4776-A80D-0FB9B2B814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AF205D4A-E851-3152-75D9-6B6CC57D1A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4819" y="-896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04469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FB83B-21B5-CFE6-7337-F7ADF070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Indexes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533A-664B-5A3C-6A89-F42226B8BC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58910-379B-BDD3-5F4E-90D71ADBF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644" y="-507834"/>
            <a:ext cx="8666356" cy="736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711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11C3D-3456-9A7F-D5A5-59FC04DBB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87" y="350257"/>
            <a:ext cx="3034991" cy="5589626"/>
          </a:xfrm>
        </p:spPr>
        <p:txBody>
          <a:bodyPr>
            <a:normAutofit/>
          </a:bodyPr>
          <a:lstStyle/>
          <a:p>
            <a:r>
              <a:rPr lang="en-US" sz="3600" dirty="0"/>
              <a:t>Finding ‘generic </a:t>
            </a:r>
            <a:r>
              <a:rPr lang="en-US" sz="3600" dirty="0" err="1"/>
              <a:t>enums’</a:t>
            </a:r>
            <a:r>
              <a:rPr lang="en-US" sz="3600" dirty="0"/>
              <a:t> in Programming Rust 2</a:t>
            </a:r>
            <a:r>
              <a:rPr lang="en-US" sz="3600" baseline="30000" dirty="0"/>
              <a:t>nd</a:t>
            </a:r>
            <a:r>
              <a:rPr lang="en-US" sz="3600" dirty="0"/>
              <a:t> 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45227-80E1-7D46-2297-495D193A2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32" y="4769547"/>
            <a:ext cx="10515600" cy="4351338"/>
          </a:xfrm>
        </p:spPr>
        <p:txBody>
          <a:bodyPr/>
          <a:lstStyle/>
          <a:p>
            <a:r>
              <a:rPr lang="en-US" dirty="0"/>
              <a:t>Unsorted case</a:t>
            </a:r>
          </a:p>
        </p:txBody>
      </p:sp>
    </p:spTree>
    <p:extLst>
      <p:ext uri="{BB962C8B-B14F-4D97-AF65-F5344CB8AC3E}">
        <p14:creationId xmlns:p14="http://schemas.microsoft.com/office/powerpoint/2010/main" val="41895408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11C3D-3456-9A7F-D5A5-59FC04DBB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87" y="350257"/>
            <a:ext cx="3034991" cy="5589626"/>
          </a:xfrm>
        </p:spPr>
        <p:txBody>
          <a:bodyPr>
            <a:normAutofit/>
          </a:bodyPr>
          <a:lstStyle/>
          <a:p>
            <a:r>
              <a:rPr lang="en-US" sz="3600" dirty="0"/>
              <a:t>Finding ‘generic </a:t>
            </a:r>
            <a:r>
              <a:rPr lang="en-US" sz="3600" dirty="0" err="1"/>
              <a:t>enums’</a:t>
            </a:r>
            <a:r>
              <a:rPr lang="en-US" sz="3600" dirty="0"/>
              <a:t> in Programming Rust 2</a:t>
            </a:r>
            <a:r>
              <a:rPr lang="en-US" sz="3600" baseline="30000" dirty="0"/>
              <a:t>nd</a:t>
            </a:r>
            <a:r>
              <a:rPr lang="en-US" sz="3600" dirty="0"/>
              <a:t> 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45227-80E1-7D46-2297-495D193A2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32" y="4769547"/>
            <a:ext cx="10515600" cy="4351338"/>
          </a:xfrm>
        </p:spPr>
        <p:txBody>
          <a:bodyPr/>
          <a:lstStyle/>
          <a:p>
            <a:r>
              <a:rPr lang="en-US" dirty="0"/>
              <a:t>Sorted case</a:t>
            </a:r>
          </a:p>
        </p:txBody>
      </p:sp>
    </p:spTree>
    <p:extLst>
      <p:ext uri="{BB962C8B-B14F-4D97-AF65-F5344CB8AC3E}">
        <p14:creationId xmlns:p14="http://schemas.microsoft.com/office/powerpoint/2010/main" val="4888461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11C3D-3456-9A7F-D5A5-59FC04DBBE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087" y="350257"/>
            <a:ext cx="3034991" cy="5589626"/>
          </a:xfrm>
        </p:spPr>
        <p:txBody>
          <a:bodyPr>
            <a:normAutofit/>
          </a:bodyPr>
          <a:lstStyle/>
          <a:p>
            <a:r>
              <a:rPr lang="en-US" sz="3600" dirty="0"/>
              <a:t>Finding ‘generic </a:t>
            </a:r>
            <a:r>
              <a:rPr lang="en-US" sz="3600" dirty="0" err="1"/>
              <a:t>enums’</a:t>
            </a:r>
            <a:r>
              <a:rPr lang="en-US" sz="3600" dirty="0"/>
              <a:t> in Programming Rust 2</a:t>
            </a:r>
            <a:r>
              <a:rPr lang="en-US" sz="3600" baseline="30000" dirty="0"/>
              <a:t>nd</a:t>
            </a:r>
            <a:r>
              <a:rPr lang="en-US" sz="3600" dirty="0"/>
              <a:t> 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945227-80E1-7D46-2297-495D193A2B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3732" y="4769547"/>
            <a:ext cx="10515600" cy="4351338"/>
          </a:xfrm>
        </p:spPr>
        <p:txBody>
          <a:bodyPr/>
          <a:lstStyle/>
          <a:p>
            <a:r>
              <a:rPr lang="en-US" dirty="0"/>
              <a:t>Indexed case</a:t>
            </a:r>
          </a:p>
        </p:txBody>
      </p:sp>
    </p:spTree>
    <p:extLst>
      <p:ext uri="{BB962C8B-B14F-4D97-AF65-F5344CB8AC3E}">
        <p14:creationId xmlns:p14="http://schemas.microsoft.com/office/powerpoint/2010/main" val="81326774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FFB83B-21B5-CFE6-7337-F7ADF070B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Indexes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6C533A-664B-5A3C-6A89-F42226B8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2687444" cy="4351338"/>
          </a:xfrm>
        </p:spPr>
        <p:txBody>
          <a:bodyPr/>
          <a:lstStyle/>
          <a:p>
            <a:r>
              <a:rPr lang="en-US" dirty="0"/>
              <a:t>Book indexes are two-level  B-trees with branching factor = 26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058910-379B-BDD3-5F4E-90D71ADBFA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25644" y="-507834"/>
            <a:ext cx="8666356" cy="7365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3994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F7C7C-0AFD-9A6F-07B8-475D4BD3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Binary search                       B-Tree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3F93F-EE89-79AA-7CE9-6D35077AC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52024" cy="4351338"/>
          </a:xfrm>
        </p:spPr>
        <p:txBody>
          <a:bodyPr/>
          <a:lstStyle/>
          <a:p>
            <a:r>
              <a:rPr lang="en-US" dirty="0"/>
              <a:t>Sorted</a:t>
            </a:r>
          </a:p>
          <a:p>
            <a:r>
              <a:rPr lang="en-US" dirty="0"/>
              <a:t>O(log n)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5F4FA4-13F0-FA59-D1C5-264A19476256}"/>
              </a:ext>
            </a:extLst>
          </p:cNvPr>
          <p:cNvSpPr txBox="1">
            <a:spLocks/>
          </p:cNvSpPr>
          <p:nvPr/>
        </p:nvSpPr>
        <p:spPr>
          <a:xfrm>
            <a:off x="6848708" y="1690688"/>
            <a:ext cx="36520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Indexed</a:t>
            </a:r>
          </a:p>
          <a:p>
            <a:r>
              <a:rPr lang="en-US" dirty="0"/>
              <a:t>O(log n)</a:t>
            </a:r>
          </a:p>
        </p:txBody>
      </p:sp>
    </p:spTree>
    <p:extLst>
      <p:ext uri="{BB962C8B-B14F-4D97-AF65-F5344CB8AC3E}">
        <p14:creationId xmlns:p14="http://schemas.microsoft.com/office/powerpoint/2010/main" val="41668030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CEF05-B5C2-F858-EBAF-C9D070AEE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digression…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B11D8-E56C-9DD3-7CC8-C009939CD3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 we say O(log n) with no log base?</a:t>
            </a:r>
          </a:p>
        </p:txBody>
      </p:sp>
    </p:spTree>
    <p:extLst>
      <p:ext uri="{BB962C8B-B14F-4D97-AF65-F5344CB8AC3E}">
        <p14:creationId xmlns:p14="http://schemas.microsoft.com/office/powerpoint/2010/main" val="5786945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E48FFD-176D-6FDE-1500-C542337B80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068" y="430704"/>
            <a:ext cx="10515600" cy="1487306"/>
          </a:xfrm>
        </p:spPr>
        <p:txBody>
          <a:bodyPr>
            <a:normAutofit/>
          </a:bodyPr>
          <a:lstStyle/>
          <a:p>
            <a:pPr algn="ctr"/>
            <a:r>
              <a:rPr lang="en-US" sz="8800" dirty="0"/>
              <a:t>t = O(log  n)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FA7374-BF01-C2D3-CA29-3F0F4416A9CE}"/>
              </a:ext>
            </a:extLst>
          </p:cNvPr>
          <p:cNvSpPr txBox="1"/>
          <p:nvPr/>
        </p:nvSpPr>
        <p:spPr>
          <a:xfrm>
            <a:off x="7284998" y="1041736"/>
            <a:ext cx="63282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i="1" dirty="0">
                <a:solidFill>
                  <a:srgbClr val="FFC000"/>
                </a:solidFill>
              </a:rPr>
              <a:t>x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4AB559EC-9C84-2E5C-6094-1D63076886C5}"/>
              </a:ext>
            </a:extLst>
          </p:cNvPr>
          <p:cNvSpPr txBox="1">
            <a:spLocks/>
          </p:cNvSpPr>
          <p:nvPr/>
        </p:nvSpPr>
        <p:spPr>
          <a:xfrm>
            <a:off x="838200" y="2162666"/>
            <a:ext cx="10515600" cy="1487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/>
              <a:t>means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E2B4132E-01B8-9289-6464-625904C8D3B5}"/>
              </a:ext>
            </a:extLst>
          </p:cNvPr>
          <p:cNvSpPr txBox="1">
            <a:spLocks/>
          </p:cNvSpPr>
          <p:nvPr/>
        </p:nvSpPr>
        <p:spPr>
          <a:xfrm>
            <a:off x="827048" y="3809522"/>
            <a:ext cx="10515600" cy="14873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n = </a:t>
            </a:r>
            <a:r>
              <a:rPr lang="en-US" sz="5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x</a:t>
            </a:r>
            <a:r>
              <a:rPr lang="en-US" sz="5400" baseline="30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</a:t>
            </a:r>
            <a:r>
              <a:rPr 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= x</a:t>
            </a:r>
            <a:r>
              <a:rPr lang="en-US" sz="54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1</a:t>
            </a:r>
            <a:r>
              <a:rPr 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x</a:t>
            </a:r>
            <a:r>
              <a:rPr lang="en-US" sz="54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2</a:t>
            </a:r>
            <a:r>
              <a:rPr lang="en-US" sz="54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..</a:t>
            </a:r>
            <a:r>
              <a:rPr lang="en-US" sz="54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x</a:t>
            </a:r>
            <a:r>
              <a:rPr lang="en-US" sz="5400" baseline="-25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</a:t>
            </a:r>
            <a:endParaRPr lang="en-US" sz="5400" baseline="-250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1787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2B4132E-01B8-9289-6464-625904C8D3B5}"/>
              </a:ext>
            </a:extLst>
          </p:cNvPr>
          <p:cNvSpPr txBox="1">
            <a:spLocks/>
          </p:cNvSpPr>
          <p:nvPr/>
        </p:nvSpPr>
        <p:spPr>
          <a:xfrm>
            <a:off x="838200" y="1452921"/>
            <a:ext cx="10515600" cy="49181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x</a:t>
            </a:r>
            <a:r>
              <a:rPr lang="en-US" sz="48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1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x</a:t>
            </a:r>
            <a:r>
              <a:rPr lang="en-US" sz="48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2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..</a:t>
            </a:r>
            <a:r>
              <a:rPr lang="en-US" sz="48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x</a:t>
            </a:r>
            <a:r>
              <a:rPr lang="en-US" sz="4800" baseline="-25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</a:t>
            </a:r>
            <a:r>
              <a:rPr lang="en-US" sz="48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= C(y</a:t>
            </a:r>
            <a:r>
              <a:rPr lang="en-US" sz="48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1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y</a:t>
            </a:r>
            <a:r>
              <a:rPr lang="en-US" sz="4800" baseline="-250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2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 * ..</a:t>
            </a:r>
            <a:r>
              <a:rPr lang="en-US" sz="48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y</a:t>
            </a:r>
            <a:r>
              <a:rPr lang="en-US" sz="4800" baseline="-25000" dirty="0" err="1">
                <a:latin typeface="Apple Chancery" panose="03020702040506060504" pitchFamily="66" charset="-79"/>
                <a:cs typeface="Apple Chancery" panose="03020702040506060504" pitchFamily="66" charset="-79"/>
              </a:rPr>
              <a:t>t</a:t>
            </a:r>
            <a:r>
              <a:rPr lang="en-US" sz="4800" dirty="0">
                <a:latin typeface="Apple Chancery" panose="03020702040506060504" pitchFamily="66" charset="-79"/>
                <a:cs typeface="Apple Chancery" panose="03020702040506060504" pitchFamily="66" charset="-79"/>
              </a:rPr>
              <a:t>)</a:t>
            </a:r>
          </a:p>
          <a:p>
            <a:pPr algn="ctr"/>
            <a:endParaRPr lang="en-US" sz="48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  <a:p>
            <a:pPr algn="ctr">
              <a:lnSpc>
                <a:spcPct val="100000"/>
              </a:lnSpc>
            </a:pPr>
            <a:r>
              <a:rPr lang="en-US" sz="3200" dirty="0">
                <a:cs typeface="Calibri" panose="020F0502020204030204" pitchFamily="34" charset="0"/>
              </a:rPr>
              <a:t>Constants multipliers are deleted from O classification </a:t>
            </a:r>
            <a:br>
              <a:rPr lang="en-US" sz="3200" dirty="0">
                <a:cs typeface="Calibri" panose="020F0502020204030204" pitchFamily="34" charset="0"/>
              </a:rPr>
            </a:br>
            <a:r>
              <a:rPr lang="en-US" sz="3200" dirty="0">
                <a:cs typeface="Calibri" panose="020F0502020204030204" pitchFamily="34" charset="0"/>
              </a:rPr>
              <a:t>(O(n) = O(2n))</a:t>
            </a:r>
            <a:br>
              <a:rPr lang="en-US" sz="3200" dirty="0">
                <a:cs typeface="Calibri" panose="020F0502020204030204" pitchFamily="34" charset="0"/>
              </a:rPr>
            </a:br>
            <a:br>
              <a:rPr lang="en-US" sz="3200" dirty="0">
                <a:cs typeface="Calibri" panose="020F0502020204030204" pitchFamily="34" charset="0"/>
              </a:rPr>
            </a:br>
            <a:r>
              <a:rPr lang="en-US" sz="3200" dirty="0">
                <a:cs typeface="Calibri" panose="020F0502020204030204" pitchFamily="34" charset="0"/>
              </a:rPr>
              <a:t>therefore,</a:t>
            </a:r>
          </a:p>
          <a:p>
            <a:pPr algn="ctr"/>
            <a:endParaRPr lang="en-US" sz="4800" dirty="0">
              <a:latin typeface="Apple Chancery" panose="03020702040506060504" pitchFamily="66" charset="-79"/>
              <a:cs typeface="Apple Chancery" panose="03020702040506060504" pitchFamily="66" charset="-79"/>
            </a:endParaRPr>
          </a:p>
          <a:p>
            <a:pPr algn="ctr"/>
            <a:r>
              <a:rPr lang="en-US" sz="3200" dirty="0">
                <a:cs typeface="Calibri" panose="020F0502020204030204" pitchFamily="34" charset="0"/>
              </a:rPr>
              <a:t>O(log</a:t>
            </a:r>
            <a:r>
              <a:rPr lang="en-US" sz="3200" baseline="-25000" dirty="0">
                <a:cs typeface="Calibri" panose="020F0502020204030204" pitchFamily="34" charset="0"/>
              </a:rPr>
              <a:t>2</a:t>
            </a:r>
            <a:r>
              <a:rPr lang="en-US" sz="3200" dirty="0">
                <a:cs typeface="Calibri" panose="020F0502020204030204" pitchFamily="34" charset="0"/>
              </a:rPr>
              <a:t>n) = O(log</a:t>
            </a:r>
            <a:r>
              <a:rPr lang="en-US" sz="3200" baseline="-25000" dirty="0">
                <a:cs typeface="Calibri" panose="020F0502020204030204" pitchFamily="34" charset="0"/>
              </a:rPr>
              <a:t>10</a:t>
            </a:r>
            <a:r>
              <a:rPr lang="en-US" sz="3200" dirty="0">
                <a:cs typeface="Calibri" panose="020F0502020204030204" pitchFamily="34" charset="0"/>
              </a:rPr>
              <a:t>n) = O(log n)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B88B23CA-5DEF-3754-EFF2-02A7D9146F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But…!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E13B78-512C-197E-1029-23ACD5D03AB4}"/>
              </a:ext>
            </a:extLst>
          </p:cNvPr>
          <p:cNvSpPr txBox="1"/>
          <p:nvPr/>
        </p:nvSpPr>
        <p:spPr>
          <a:xfrm>
            <a:off x="5818910" y="6031210"/>
            <a:ext cx="16209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5400" dirty="0"/>
              <a:t>□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218096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F7C7C-0AFD-9A6F-07B8-475D4BD39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Binary search                       B-Tree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3F93F-EE89-79AA-7CE9-6D35077AC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52024" cy="4351338"/>
          </a:xfrm>
        </p:spPr>
        <p:txBody>
          <a:bodyPr/>
          <a:lstStyle/>
          <a:p>
            <a:r>
              <a:rPr lang="en-US" dirty="0"/>
              <a:t>Sorted</a:t>
            </a:r>
          </a:p>
          <a:p>
            <a:r>
              <a:rPr lang="en-US" dirty="0"/>
              <a:t>O(log</a:t>
            </a:r>
            <a:r>
              <a:rPr lang="en-US" baseline="-25000" dirty="0">
                <a:solidFill>
                  <a:srgbClr val="FFC000"/>
                </a:solidFill>
              </a:rPr>
              <a:t>2</a:t>
            </a:r>
            <a:r>
              <a:rPr lang="en-US" dirty="0"/>
              <a:t>n)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5F4FA4-13F0-FA59-D1C5-264A19476256}"/>
              </a:ext>
            </a:extLst>
          </p:cNvPr>
          <p:cNvSpPr txBox="1">
            <a:spLocks/>
          </p:cNvSpPr>
          <p:nvPr/>
        </p:nvSpPr>
        <p:spPr>
          <a:xfrm>
            <a:off x="6848708" y="1690688"/>
            <a:ext cx="365202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Indexed</a:t>
            </a:r>
          </a:p>
          <a:p>
            <a:r>
              <a:rPr lang="en-US" dirty="0"/>
              <a:t>O(</a:t>
            </a:r>
            <a:r>
              <a:rPr lang="en-US" dirty="0" err="1"/>
              <a:t>log</a:t>
            </a:r>
            <a:r>
              <a:rPr lang="en-US" baseline="-25000" dirty="0" err="1">
                <a:solidFill>
                  <a:srgbClr val="FFC000"/>
                </a:solidFill>
              </a:rPr>
              <a:t>b</a:t>
            </a:r>
            <a:r>
              <a:rPr lang="en-US" dirty="0" err="1"/>
              <a:t>n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543423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9F79630B-0F0B-446E-A637-38FA8F61D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3437C99-FC8E-4311-B48A-F0C4C329B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028" y="-1"/>
            <a:ext cx="12192000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3D1143-82D1-5C6D-2206-BA8EAA8A0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7035" y="609600"/>
            <a:ext cx="3595678" cy="1330839"/>
          </a:xfrm>
        </p:spPr>
        <p:txBody>
          <a:bodyPr>
            <a:normAutofit/>
          </a:bodyPr>
          <a:lstStyle/>
          <a:p>
            <a:r>
              <a:rPr lang="en-US" dirty="0">
                <a:cs typeface="Calibri Light"/>
              </a:rPr>
              <a:t>Wormwood</a:t>
            </a:r>
            <a:endParaRPr lang="en-US" dirty="0"/>
          </a:p>
        </p:txBody>
      </p:sp>
      <p:pic>
        <p:nvPicPr>
          <p:cNvPr id="11" name="Content Placeholder 10" descr="A screenshot of a computer program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562C9A89-E2FA-17B7-D3C1-31AEE223C4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83275" y="2084032"/>
            <a:ext cx="5325035" cy="4114800"/>
          </a:xfrm>
        </p:spPr>
      </p:pic>
    </p:spTree>
    <p:extLst>
      <p:ext uri="{BB962C8B-B14F-4D97-AF65-F5344CB8AC3E}">
        <p14:creationId xmlns:p14="http://schemas.microsoft.com/office/powerpoint/2010/main" val="27433385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0E934D-054E-BCA7-D7DF-4A36B19D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ea typeface="Calibri Light"/>
                <a:cs typeface="Calibri Light"/>
              </a:rPr>
              <a:t>Wormwood index demo</a:t>
            </a:r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281037-734B-8691-119B-F40F50A058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327" y="1497826"/>
            <a:ext cx="7772400" cy="569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7307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CBDB0-EDA1-3EBA-F5D4-CB83CFE3B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0271A3-9A65-9E7B-E442-BA6294420C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Encoding</a:t>
            </a:r>
          </a:p>
          <a:p>
            <a:pPr lvl="1"/>
            <a:r>
              <a:rPr lang="en-US" dirty="0" err="1"/>
              <a:t>Endianess</a:t>
            </a:r>
            <a:endParaRPr lang="en-US" dirty="0"/>
          </a:p>
          <a:p>
            <a:pPr lvl="1"/>
            <a:r>
              <a:rPr lang="en-US" dirty="0"/>
              <a:t>Variable sized data</a:t>
            </a:r>
          </a:p>
          <a:p>
            <a:r>
              <a:rPr lang="en-US" dirty="0"/>
              <a:t>Row-oriented / column oriented</a:t>
            </a:r>
          </a:p>
          <a:p>
            <a:r>
              <a:rPr lang="en-US" dirty="0"/>
              <a:t>Write ahead logs</a:t>
            </a:r>
          </a:p>
          <a:p>
            <a:r>
              <a:rPr lang="en-US" dirty="0"/>
              <a:t>Transactions</a:t>
            </a:r>
          </a:p>
          <a:p>
            <a:r>
              <a:rPr lang="en-US" dirty="0"/>
              <a:t>Multi-version concurrency control</a:t>
            </a:r>
          </a:p>
          <a:p>
            <a:r>
              <a:rPr lang="en-US" dirty="0"/>
              <a:t>Immutable log-structured merge trees</a:t>
            </a:r>
          </a:p>
          <a:p>
            <a:r>
              <a:rPr lang="en-US" dirty="0"/>
              <a:t>Write amplification</a:t>
            </a:r>
          </a:p>
        </p:txBody>
      </p:sp>
    </p:spTree>
    <p:extLst>
      <p:ext uri="{BB962C8B-B14F-4D97-AF65-F5344CB8AC3E}">
        <p14:creationId xmlns:p14="http://schemas.microsoft.com/office/powerpoint/2010/main" val="19501553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3E231F-3805-E358-0591-5427C1F5E3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Databases are amazing</a:t>
            </a:r>
          </a:p>
          <a:p>
            <a:r>
              <a:rPr lang="en-US" dirty="0"/>
              <a:t>See Wormwood</a:t>
            </a:r>
          </a:p>
          <a:p>
            <a:r>
              <a:rPr lang="en-US" dirty="0"/>
              <a:t>Read side = chain of iterators</a:t>
            </a:r>
          </a:p>
          <a:p>
            <a:r>
              <a:rPr lang="en-US" dirty="0"/>
              <a:t>Indexes are just like book indexes</a:t>
            </a:r>
          </a:p>
          <a:p>
            <a:r>
              <a:rPr lang="en-US" dirty="0"/>
              <a:t>Log subscript doesn’t matter (but it does)</a:t>
            </a:r>
          </a:p>
          <a:p>
            <a:r>
              <a:rPr lang="en-US" dirty="0"/>
              <a:t>Ask me questions!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809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8B959-F166-4577-C374-1BCF768FE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21D971-547D-F2A0-E532-549E74FA48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CF855FA-FCEE-BA4F-A7DE-6E9988D282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78693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DBFB0-6E9B-6D6D-740F-1FB0E5BA86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Read side</a:t>
            </a:r>
            <a:endParaRPr lang="en-US" dirty="0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33E5717-1E96-16B1-1834-E7281701334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2781728"/>
              </p:ext>
            </p:extLst>
          </p:nvPr>
        </p:nvGraphicFramePr>
        <p:xfrm>
          <a:off x="2552699" y="3200400"/>
          <a:ext cx="7268634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96" name="Arrow: Curved Down 195">
            <a:extLst>
              <a:ext uri="{FF2B5EF4-FFF2-40B4-BE49-F238E27FC236}">
                <a16:creationId xmlns:a16="http://schemas.microsoft.com/office/drawing/2014/main" id="{F2E67163-E295-8B2B-7E3A-753DD7D34F0E}"/>
              </a:ext>
            </a:extLst>
          </p:cNvPr>
          <p:cNvSpPr/>
          <p:nvPr/>
        </p:nvSpPr>
        <p:spPr>
          <a:xfrm>
            <a:off x="3559175" y="4035425"/>
            <a:ext cx="1452033" cy="38946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7" name="TextBox 196">
            <a:extLst>
              <a:ext uri="{FF2B5EF4-FFF2-40B4-BE49-F238E27FC236}">
                <a16:creationId xmlns:a16="http://schemas.microsoft.com/office/drawing/2014/main" id="{F1DC87D1-567E-0DB9-491E-2873705B8A86}"/>
              </a:ext>
            </a:extLst>
          </p:cNvPr>
          <p:cNvSpPr txBox="1"/>
          <p:nvPr/>
        </p:nvSpPr>
        <p:spPr>
          <a:xfrm>
            <a:off x="3139492" y="2579596"/>
            <a:ext cx="2313552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ea typeface="Calibri"/>
                <a:cs typeface="Calibri"/>
              </a:rPr>
              <a:t>select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name,age</a:t>
            </a:r>
            <a:r>
              <a:rPr lang="en-US" sz="2000" dirty="0">
                <a:latin typeface="Consolas"/>
                <a:ea typeface="Calibri"/>
                <a:cs typeface="Calibri"/>
              </a:rPr>
              <a:t> from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fifa</a:t>
            </a:r>
            <a:endParaRPr lang="en-US" sz="2000" dirty="0">
              <a:latin typeface="Consolas"/>
              <a:ea typeface="Calibri"/>
              <a:cs typeface="Calibri"/>
            </a:endParaRP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where age = 41</a:t>
            </a:r>
          </a:p>
        </p:txBody>
      </p:sp>
      <p:sp>
        <p:nvSpPr>
          <p:cNvPr id="198" name="Arrow: Curved Down 197">
            <a:extLst>
              <a:ext uri="{FF2B5EF4-FFF2-40B4-BE49-F238E27FC236}">
                <a16:creationId xmlns:a16="http://schemas.microsoft.com/office/drawing/2014/main" id="{6E028286-F7D3-264F-655A-D138BE4F5D7B}"/>
              </a:ext>
            </a:extLst>
          </p:cNvPr>
          <p:cNvSpPr/>
          <p:nvPr/>
        </p:nvSpPr>
        <p:spPr>
          <a:xfrm>
            <a:off x="5459941" y="4035425"/>
            <a:ext cx="1452033" cy="38946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9" name="Arrow: Curved Down 198">
            <a:extLst>
              <a:ext uri="{FF2B5EF4-FFF2-40B4-BE49-F238E27FC236}">
                <a16:creationId xmlns:a16="http://schemas.microsoft.com/office/drawing/2014/main" id="{08BB1643-739E-ACBB-370A-D9C15B519629}"/>
              </a:ext>
            </a:extLst>
          </p:cNvPr>
          <p:cNvSpPr/>
          <p:nvPr/>
        </p:nvSpPr>
        <p:spPr>
          <a:xfrm>
            <a:off x="7373408" y="4035424"/>
            <a:ext cx="1452033" cy="389467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33F5440D-4306-91AB-3012-0B79F065D7F6}"/>
              </a:ext>
            </a:extLst>
          </p:cNvPr>
          <p:cNvSpPr txBox="1"/>
          <p:nvPr/>
        </p:nvSpPr>
        <p:spPr>
          <a:xfrm>
            <a:off x="4768594" y="1663439"/>
            <a:ext cx="3918206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ea typeface="Calibri"/>
                <a:cs typeface="Calibri"/>
              </a:rPr>
              <a:t>command = {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command: "SELECT",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  fields: ["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name","age</a:t>
            </a:r>
            <a:r>
              <a:rPr lang="en-US" sz="2000" dirty="0">
                <a:latin typeface="Consolas"/>
                <a:ea typeface="Calibri"/>
                <a:cs typeface="Calibri"/>
              </a:rPr>
              <a:t>"],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source: 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fifa</a:t>
            </a:r>
            <a:r>
              <a:rPr lang="en-US" sz="2000" dirty="0">
                <a:latin typeface="Consolas"/>
                <a:ea typeface="Calibri"/>
                <a:cs typeface="Calibri"/>
              </a:rPr>
              <a:t>",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 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filterProperty</a:t>
            </a:r>
            <a:r>
              <a:rPr lang="en-US" sz="2000" dirty="0">
                <a:latin typeface="Consolas"/>
                <a:ea typeface="Calibri"/>
                <a:cs typeface="Calibri"/>
              </a:rPr>
              <a:t>: "age",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 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filterValue</a:t>
            </a:r>
            <a:r>
              <a:rPr lang="en-US" sz="2000" dirty="0">
                <a:latin typeface="Consolas"/>
                <a:ea typeface="Calibri"/>
                <a:cs typeface="Calibri"/>
              </a:rPr>
              <a:t>: 41,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}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6F55ACBC-B0FA-3E32-D126-799E0CA2AE50}"/>
              </a:ext>
            </a:extLst>
          </p:cNvPr>
          <p:cNvSpPr txBox="1"/>
          <p:nvPr/>
        </p:nvSpPr>
        <p:spPr>
          <a:xfrm>
            <a:off x="6801388" y="2369388"/>
            <a:ext cx="5685405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ea typeface="Calibri"/>
                <a:cs typeface="Calibri"/>
              </a:rPr>
              <a:t>plan = [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ProducerStep</a:t>
            </a:r>
            <a:r>
              <a:rPr lang="en-US" sz="2000" dirty="0">
                <a:latin typeface="Consolas"/>
                <a:ea typeface="Calibri"/>
                <a:cs typeface="Calibri"/>
              </a:rPr>
              <a:t>("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fifa</a:t>
            </a:r>
            <a:r>
              <a:rPr lang="en-US" sz="2000" dirty="0">
                <a:latin typeface="Consolas"/>
                <a:ea typeface="Calibri"/>
                <a:cs typeface="Calibri"/>
              </a:rPr>
              <a:t>",["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name","age</a:t>
            </a:r>
            <a:r>
              <a:rPr lang="en-US" sz="2000" dirty="0">
                <a:latin typeface="Consolas"/>
                <a:ea typeface="Calibri"/>
                <a:cs typeface="Calibri"/>
              </a:rPr>
              <a:t>"]) 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 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FilterStep</a:t>
            </a:r>
            <a:r>
              <a:rPr lang="en-US" sz="2000" dirty="0">
                <a:latin typeface="Consolas"/>
                <a:ea typeface="Calibri"/>
                <a:cs typeface="Calibri"/>
              </a:rPr>
              <a:t>("age",41),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]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3617248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31BE0058-E373-4ABB-AD33-FC81D0A84FF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C8DA5AA1-5AEC-4A26-BADB-C853AB9C7A6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204F5ABB-E0FF-4F64-82D8-C621C8A46E3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B029756B-1618-468E-BF97-D5AE375C3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10BE7A5-7B43-43BB-87EB-345CAB7F65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DE476354-F654-4C8F-9F19-34F35DA462E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graphicEl>
                                              <a:dgm id="{7FD29415-F864-415A-8908-DAF59A7F11B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5" grpId="0">
        <p:bldSub>
          <a:bldDgm bld="one"/>
        </p:bldSub>
      </p:bldGraphic>
      <p:bldP spid="196" grpId="0" animBg="1"/>
      <p:bldP spid="197" grpId="0"/>
      <p:bldP spid="197" grpId="1"/>
      <p:bldP spid="198" grpId="0" animBg="1"/>
      <p:bldP spid="199" grpId="0" animBg="1"/>
      <p:bldP spid="208" grpId="0"/>
      <p:bldP spid="208" grpId="1"/>
      <p:bldP spid="20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F1227D8-65DB-1845-8ECB-FEC65DD1F9A0}"/>
              </a:ext>
            </a:extLst>
          </p:cNvPr>
          <p:cNvSpPr txBox="1"/>
          <p:nvPr/>
        </p:nvSpPr>
        <p:spPr>
          <a:xfrm>
            <a:off x="429491" y="872843"/>
            <a:ext cx="11901054" cy="378565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export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async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evaluate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Promise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AU" sz="2400" b="0" dirty="0" err="1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Iter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&gt; {</a:t>
            </a:r>
          </a:p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  </a:t>
            </a:r>
            <a:b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</a:br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  const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command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Parser</a:t>
            </a:r>
            <a:r>
              <a:rPr lang="en-AU" sz="2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parse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input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  </a:t>
            </a:r>
            <a:b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plan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await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Planner</a:t>
            </a:r>
            <a:r>
              <a:rPr lang="en-AU" sz="2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plan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command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endParaRPr lang="en-AU" sz="2400" b="0" dirty="0">
              <a:solidFill>
                <a:srgbClr val="3B3B3B"/>
              </a:solidFill>
              <a:effectLst/>
              <a:latin typeface="Menlo" panose="020B0609030804020204" pitchFamily="49" charset="0"/>
            </a:endParaRPr>
          </a:p>
          <a:p>
            <a:r>
              <a:rPr lang="en-AU" sz="2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    return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Executor</a:t>
            </a:r>
            <a:r>
              <a:rPr lang="en-AU" sz="2400" b="0" dirty="0" err="1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run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70C1"/>
                </a:solidFill>
                <a:effectLst/>
                <a:latin typeface="Menlo" panose="020B0609030804020204" pitchFamily="49" charset="0"/>
              </a:rPr>
              <a:t>plan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5FE053D4-F248-861A-79F7-108953D5FA6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15467372"/>
              </p:ext>
            </p:extLst>
          </p:nvPr>
        </p:nvGraphicFramePr>
        <p:xfrm>
          <a:off x="8173783" y="872843"/>
          <a:ext cx="5195853" cy="4844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26282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6A2E-8B23-4C24-4D8C-059AA7C9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The Parser</a:t>
            </a:r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C21E46CE-C1A3-EB15-55B0-36E3A1EB3A9E}"/>
              </a:ext>
            </a:extLst>
          </p:cNvPr>
          <p:cNvSpPr txBox="1">
            <a:spLocks/>
          </p:cNvSpPr>
          <p:nvPr/>
        </p:nvSpPr>
        <p:spPr>
          <a:xfrm>
            <a:off x="4638741" y="2594253"/>
            <a:ext cx="1275446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dirty="0">
                <a:solidFill>
                  <a:schemeClr val="accent2">
                    <a:lumMod val="75000"/>
                  </a:schemeClr>
                </a:solidFill>
                <a:cs typeface="Calibri Light"/>
              </a:rPr>
              <a:t>SELECT</a:t>
            </a:r>
            <a:r>
              <a:rPr lang="en-US" sz="7200" dirty="0">
                <a:cs typeface="Calibri Light"/>
              </a:rPr>
              <a:t> </a:t>
            </a:r>
            <a:r>
              <a:rPr lang="en-US" sz="7200" dirty="0" err="1">
                <a:solidFill>
                  <a:srgbClr val="0070C0"/>
                </a:solidFill>
                <a:cs typeface="Calibri Light"/>
              </a:rPr>
              <a:t>name</a:t>
            </a:r>
            <a:r>
              <a:rPr lang="en-US" sz="7200" dirty="0" err="1">
                <a:cs typeface="Calibri Light"/>
              </a:rPr>
              <a:t>,</a:t>
            </a:r>
            <a:r>
              <a:rPr lang="en-US" sz="7200" dirty="0" err="1">
                <a:solidFill>
                  <a:srgbClr val="0070C0"/>
                </a:solidFill>
                <a:cs typeface="Calibri Light"/>
              </a:rPr>
              <a:t>age</a:t>
            </a:r>
            <a:r>
              <a:rPr lang="en-US" sz="7200" dirty="0">
                <a:cs typeface="Calibri Light"/>
              </a:rPr>
              <a:t> </a:t>
            </a:r>
            <a:r>
              <a:rPr lang="en-US" sz="7200" dirty="0">
                <a:solidFill>
                  <a:schemeClr val="accent2">
                    <a:lumMod val="75000"/>
                  </a:schemeClr>
                </a:solidFill>
                <a:cs typeface="Calibri Light"/>
              </a:rPr>
              <a:t>FROM </a:t>
            </a:r>
            <a:r>
              <a:rPr lang="en-US" sz="7200" dirty="0" err="1">
                <a:solidFill>
                  <a:schemeClr val="accent6">
                    <a:lumMod val="75000"/>
                  </a:schemeClr>
                </a:solidFill>
                <a:cs typeface="Calibri Light"/>
              </a:rPr>
              <a:t>fifa</a:t>
            </a:r>
            <a:r>
              <a:rPr lang="en-US" sz="7200" dirty="0">
                <a:solidFill>
                  <a:schemeClr val="accent6">
                    <a:lumMod val="75000"/>
                  </a:schemeClr>
                </a:solidFill>
                <a:cs typeface="Calibri Light"/>
              </a:rPr>
              <a:t> </a:t>
            </a:r>
            <a:r>
              <a:rPr lang="en-US" sz="7200" dirty="0">
                <a:cs typeface="Calibri Light"/>
              </a:rPr>
              <a:t>...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8386AF0C-CDC1-57FF-55ED-B8111A0B79EB}"/>
              </a:ext>
            </a:extLst>
          </p:cNvPr>
          <p:cNvSpPr txBox="1">
            <a:spLocks/>
          </p:cNvSpPr>
          <p:nvPr/>
        </p:nvSpPr>
        <p:spPr>
          <a:xfrm>
            <a:off x="3479018" y="1333600"/>
            <a:ext cx="10286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cs typeface="Calibri Light"/>
              </a:rPr>
              <a:t>SELECT parser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12D01B5A-C2CE-4674-1C00-B3DB99DC6084}"/>
              </a:ext>
            </a:extLst>
          </p:cNvPr>
          <p:cNvSpPr txBox="1">
            <a:spLocks/>
          </p:cNvSpPr>
          <p:nvPr/>
        </p:nvSpPr>
        <p:spPr>
          <a:xfrm>
            <a:off x="2134256" y="1333600"/>
            <a:ext cx="10286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cs typeface="Calibri Light"/>
              </a:rPr>
              <a:t>Field parser</a:t>
            </a: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47C9807-9414-39A1-A833-9D195C6E79E5}"/>
              </a:ext>
            </a:extLst>
          </p:cNvPr>
          <p:cNvSpPr txBox="1">
            <a:spLocks/>
          </p:cNvSpPr>
          <p:nvPr/>
        </p:nvSpPr>
        <p:spPr>
          <a:xfrm>
            <a:off x="815904" y="1324317"/>
            <a:ext cx="10286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cs typeface="Calibri Light"/>
              </a:rPr>
              <a:t>Source parser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DC76F0D-2553-A25D-A956-2DC0506CCB64}"/>
              </a:ext>
            </a:extLst>
          </p:cNvPr>
          <p:cNvSpPr txBox="1">
            <a:spLocks/>
          </p:cNvSpPr>
          <p:nvPr/>
        </p:nvSpPr>
        <p:spPr>
          <a:xfrm>
            <a:off x="-479162" y="1324317"/>
            <a:ext cx="10286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cs typeface="Calibri Light"/>
              </a:rPr>
              <a:t>Filter parser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4613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4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436A2E-8B23-4C24-4D8C-059AA7C95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Calibri Light"/>
              </a:rPr>
              <a:t>The Parser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5EA1FDD-0E8B-67D5-14BE-C6203FCCA191}"/>
              </a:ext>
            </a:extLst>
          </p:cNvPr>
          <p:cNvSpPr txBox="1"/>
          <p:nvPr/>
        </p:nvSpPr>
        <p:spPr>
          <a:xfrm>
            <a:off x="4140000" y="4320000"/>
            <a:ext cx="3918206" cy="226800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ea typeface="Calibri"/>
                <a:cs typeface="Calibri"/>
              </a:rPr>
              <a:t>command = {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command: "SELECT",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  fields: ["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name","age</a:t>
            </a:r>
            <a:r>
              <a:rPr lang="en-US" sz="2000" dirty="0">
                <a:latin typeface="Consolas"/>
                <a:ea typeface="Calibri"/>
                <a:cs typeface="Calibri"/>
              </a:rPr>
              <a:t>"],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source: 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fifa</a:t>
            </a:r>
            <a:r>
              <a:rPr lang="en-US" sz="2000" dirty="0">
                <a:latin typeface="Consolas"/>
                <a:ea typeface="Calibri"/>
                <a:cs typeface="Calibri"/>
              </a:rPr>
              <a:t>",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 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filterProperty</a:t>
            </a:r>
            <a:r>
              <a:rPr lang="en-US" sz="2000" dirty="0">
                <a:latin typeface="Consolas"/>
                <a:ea typeface="Calibri"/>
                <a:cs typeface="Calibri"/>
              </a:rPr>
              <a:t>: "age",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  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filterValue</a:t>
            </a:r>
            <a:r>
              <a:rPr lang="en-US" sz="2000" dirty="0">
                <a:latin typeface="Consolas"/>
                <a:ea typeface="Calibri"/>
                <a:cs typeface="Calibri"/>
              </a:rPr>
              <a:t>: 41,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3404450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79298D4-8F0A-8B84-0BA0-B4ED3F836FE2}"/>
              </a:ext>
            </a:extLst>
          </p:cNvPr>
          <p:cNvSpPr txBox="1"/>
          <p:nvPr/>
        </p:nvSpPr>
        <p:spPr>
          <a:xfrm>
            <a:off x="442913" y="365125"/>
            <a:ext cx="11244262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function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queryParser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q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267F99"/>
                </a:solidFill>
                <a:effectLst/>
                <a:latin typeface="Menlo" panose="020B0609030804020204" pitchFamily="49" charset="0"/>
              </a:rPr>
              <a:t>Query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var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fields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aggregation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fieldsParser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q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var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source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tableParser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var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filter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filterParser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AU" sz="2400" b="0" dirty="0">
                <a:solidFill>
                  <a:srgbClr val="0000FF"/>
                </a:solidFill>
                <a:effectLst/>
                <a:latin typeface="Menlo" panose="020B0609030804020204" pitchFamily="49" charset="0"/>
              </a:rPr>
              <a:t>  var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[</a:t>
            </a:r>
            <a:r>
              <a:rPr lang="en-AU" sz="24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orderBy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] </a:t>
            </a:r>
            <a:r>
              <a:rPr lang="en-AU" sz="2400" b="0" dirty="0">
                <a:solidFill>
                  <a:srgbClr val="000000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 err="1">
                <a:solidFill>
                  <a:srgbClr val="795E26"/>
                </a:solidFill>
                <a:effectLst/>
                <a:latin typeface="Menlo" panose="020B0609030804020204" pitchFamily="49" charset="0"/>
              </a:rPr>
              <a:t>orderByParser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rest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</a:b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en-AU" sz="2400" b="0" dirty="0">
                <a:solidFill>
                  <a:srgbClr val="AF00DB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type: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A31515"/>
                </a:solidFill>
                <a:effectLst/>
                <a:latin typeface="Menlo" panose="020B0609030804020204" pitchFamily="49" charset="0"/>
              </a:rPr>
              <a:t>"query"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columns: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fields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source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aggregation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filter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en-AU" sz="2400" b="0" dirty="0" err="1">
                <a:solidFill>
                  <a:srgbClr val="001080"/>
                </a:solidFill>
                <a:effectLst/>
                <a:latin typeface="Menlo" panose="020B0609030804020204" pitchFamily="49" charset="0"/>
              </a:rPr>
              <a:t>orderBy</a:t>
            </a:r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  };</a:t>
            </a:r>
          </a:p>
          <a:p>
            <a:r>
              <a:rPr lang="en-AU" sz="2400" b="0" dirty="0">
                <a:solidFill>
                  <a:srgbClr val="3B3B3B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3437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B5444-B050-DA43-8982-9A6B4EC5F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ea typeface="Calibri Light"/>
                <a:cs typeface="Calibri Light"/>
              </a:rPr>
              <a:t>The Planner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867C42-EDCA-B7D2-851F-2941FA218F4A}"/>
              </a:ext>
            </a:extLst>
          </p:cNvPr>
          <p:cNvSpPr txBox="1"/>
          <p:nvPr/>
        </p:nvSpPr>
        <p:spPr>
          <a:xfrm>
            <a:off x="851133" y="3261173"/>
            <a:ext cx="3748575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000" dirty="0">
                <a:latin typeface="Consolas"/>
                <a:ea typeface="Calibri"/>
                <a:cs typeface="Calibri"/>
              </a:rPr>
              <a:t>query = {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command: "SELECT",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  fields: ["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name","age</a:t>
            </a:r>
            <a:r>
              <a:rPr lang="en-US" sz="2000" dirty="0">
                <a:latin typeface="Consolas"/>
                <a:ea typeface="Calibri"/>
                <a:cs typeface="Calibri"/>
              </a:rPr>
              <a:t>"],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  source: "</a:t>
            </a:r>
            <a:r>
              <a:rPr lang="en-US" sz="2000" dirty="0" err="1">
                <a:latin typeface="Consolas"/>
                <a:ea typeface="Calibri"/>
                <a:cs typeface="Calibri"/>
              </a:rPr>
              <a:t>fifa</a:t>
            </a:r>
            <a:r>
              <a:rPr lang="en-US" sz="2000" dirty="0">
                <a:latin typeface="Consolas"/>
                <a:ea typeface="Calibri"/>
                <a:cs typeface="Calibri"/>
              </a:rPr>
              <a:t>",</a:t>
            </a:r>
          </a:p>
          <a:p>
            <a:r>
              <a:rPr lang="en-US" sz="2000" dirty="0">
                <a:latin typeface="Consolas"/>
                <a:ea typeface="Calibri"/>
                <a:cs typeface="Calibri"/>
              </a:rPr>
              <a:t>  filter: ["age",41]</a:t>
            </a:r>
            <a:br>
              <a:rPr lang="en-US" sz="2000" dirty="0">
                <a:latin typeface="Consolas"/>
                <a:ea typeface="Calibri"/>
                <a:cs typeface="Calibri"/>
              </a:rPr>
            </a:br>
            <a:r>
              <a:rPr lang="en-US" sz="2000" dirty="0">
                <a:latin typeface="Consolas"/>
                <a:ea typeface="Calibri"/>
                <a:cs typeface="Calibri"/>
              </a:rPr>
              <a:t>}</a:t>
            </a:r>
            <a:endParaRPr lang="en-US" dirty="0">
              <a:cs typeface="Calibri" panose="020F0502020204030204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A1A63503-1CB2-AED9-F637-EF82A0AF77C0}"/>
              </a:ext>
            </a:extLst>
          </p:cNvPr>
          <p:cNvSpPr/>
          <p:nvPr/>
        </p:nvSpPr>
        <p:spPr>
          <a:xfrm>
            <a:off x="5019212" y="3688331"/>
            <a:ext cx="1571134" cy="864123"/>
          </a:xfrm>
          <a:prstGeom prst="rightArrow">
            <a:avLst/>
          </a:prstGeom>
          <a:solidFill>
            <a:srgbClr val="00003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: Rounded Corners 56">
            <a:extLst>
              <a:ext uri="{FF2B5EF4-FFF2-40B4-BE49-F238E27FC236}">
                <a16:creationId xmlns:a16="http://schemas.microsoft.com/office/drawing/2014/main" id="{5FA58F17-B404-70DD-1C91-D06C928081D9}"/>
              </a:ext>
            </a:extLst>
          </p:cNvPr>
          <p:cNvSpPr/>
          <p:nvPr/>
        </p:nvSpPr>
        <p:spPr>
          <a:xfrm>
            <a:off x="7938933" y="4528512"/>
            <a:ext cx="2340990" cy="981959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dirty="0" err="1">
                <a:cs typeface="Calibri"/>
              </a:rPr>
              <a:t>ProducerStep</a:t>
            </a:r>
            <a:br>
              <a:rPr lang="en-US" dirty="0">
                <a:cs typeface="Calibri"/>
              </a:rPr>
            </a:br>
            <a:r>
              <a:rPr lang="en-US" dirty="0">
                <a:cs typeface="Calibri"/>
              </a:rPr>
              <a:t>(</a:t>
            </a:r>
            <a:r>
              <a:rPr lang="en-US" dirty="0" err="1">
                <a:cs typeface="Calibri"/>
              </a:rPr>
              <a:t>fifa</a:t>
            </a:r>
            <a:r>
              <a:rPr lang="en-US" dirty="0">
                <a:cs typeface="Calibri"/>
              </a:rPr>
              <a:t>, "</a:t>
            </a:r>
            <a:r>
              <a:rPr lang="en-US" dirty="0" err="1">
                <a:cs typeface="Calibri"/>
              </a:rPr>
              <a:t>name","age</a:t>
            </a:r>
            <a:r>
              <a:rPr lang="en-US" dirty="0">
                <a:cs typeface="Calibri"/>
              </a:rPr>
              <a:t>")</a:t>
            </a: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F99E1074-AE5E-186A-798B-D0127E9BD860}"/>
              </a:ext>
            </a:extLst>
          </p:cNvPr>
          <p:cNvSpPr/>
          <p:nvPr/>
        </p:nvSpPr>
        <p:spPr>
          <a:xfrm>
            <a:off x="7938933" y="2690285"/>
            <a:ext cx="2340990" cy="981959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err="1">
                <a:cs typeface="Calibri"/>
              </a:rPr>
              <a:t>FilterStep</a:t>
            </a:r>
            <a:br>
              <a:rPr lang="en-US">
                <a:cs typeface="Calibri"/>
              </a:rPr>
            </a:br>
            <a:r>
              <a:rPr lang="en-US">
                <a:cs typeface="Calibri"/>
              </a:rPr>
              <a:t>("age" = 41)</a:t>
            </a:r>
            <a:endParaRPr lang="en-US"/>
          </a:p>
        </p:txBody>
      </p:sp>
      <p:sp>
        <p:nvSpPr>
          <p:cNvPr id="66" name="Arrow: Right 65">
            <a:extLst>
              <a:ext uri="{FF2B5EF4-FFF2-40B4-BE49-F238E27FC236}">
                <a16:creationId xmlns:a16="http://schemas.microsoft.com/office/drawing/2014/main" id="{65CFFB71-E203-CFF1-372C-F7D413E9B9B8}"/>
              </a:ext>
            </a:extLst>
          </p:cNvPr>
          <p:cNvSpPr/>
          <p:nvPr/>
        </p:nvSpPr>
        <p:spPr>
          <a:xfrm rot="5400000">
            <a:off x="8687798" y="4029733"/>
            <a:ext cx="847190" cy="132879"/>
          </a:xfrm>
          <a:prstGeom prst="rightArrow">
            <a:avLst/>
          </a:prstGeom>
          <a:solidFill>
            <a:srgbClr val="00003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7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 animBg="1"/>
      <p:bldP spid="59" grpId="0" animBg="1"/>
      <p:bldP spid="6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11119</TotalTime>
  <Words>1286</Words>
  <Application>Microsoft Macintosh PowerPoint</Application>
  <PresentationFormat>Widescreen</PresentationFormat>
  <Paragraphs>245</Paragraphs>
  <Slides>33</Slides>
  <Notes>30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40" baseType="lpstr">
      <vt:lpstr>Apple Chancery</vt:lpstr>
      <vt:lpstr>Arial</vt:lpstr>
      <vt:lpstr>Calibri</vt:lpstr>
      <vt:lpstr>Calibri Light</vt:lpstr>
      <vt:lpstr>Consolas</vt:lpstr>
      <vt:lpstr>Menlo</vt:lpstr>
      <vt:lpstr>office theme</vt:lpstr>
      <vt:lpstr>Databases Are Amazing!</vt:lpstr>
      <vt:lpstr>PowerPoint Presentation</vt:lpstr>
      <vt:lpstr>Wormwood</vt:lpstr>
      <vt:lpstr>Read side</vt:lpstr>
      <vt:lpstr>PowerPoint Presentation</vt:lpstr>
      <vt:lpstr>The Parser</vt:lpstr>
      <vt:lpstr>The Parser</vt:lpstr>
      <vt:lpstr>PowerPoint Presentation</vt:lpstr>
      <vt:lpstr>The Planner</vt:lpstr>
      <vt:lpstr>Dataflow Step Interface</vt:lpstr>
      <vt:lpstr>PowerPoint Presentation</vt:lpstr>
      <vt:lpstr>The Executor</vt:lpstr>
      <vt:lpstr>A bit of complexity analysis</vt:lpstr>
      <vt:lpstr>  n</vt:lpstr>
      <vt:lpstr>O(n)</vt:lpstr>
      <vt:lpstr>O(n2)</vt:lpstr>
      <vt:lpstr>O(2n)</vt:lpstr>
      <vt:lpstr>O(log n)</vt:lpstr>
      <vt:lpstr>O(2n) ?</vt:lpstr>
      <vt:lpstr>Indexes</vt:lpstr>
      <vt:lpstr>Finding ‘generic enums’ in Programming Rust 2nd Ed</vt:lpstr>
      <vt:lpstr>Finding ‘generic enums’ in Programming Rust 2nd Ed</vt:lpstr>
      <vt:lpstr>Finding ‘generic enums’ in Programming Rust 2nd Ed</vt:lpstr>
      <vt:lpstr>Indexes</vt:lpstr>
      <vt:lpstr>Binary search                       B-Tree</vt:lpstr>
      <vt:lpstr>A digression…</vt:lpstr>
      <vt:lpstr>t = O(log  n)</vt:lpstr>
      <vt:lpstr>But…!</vt:lpstr>
      <vt:lpstr>Binary search                       B-Tree</vt:lpstr>
      <vt:lpstr>Wormwood index demo</vt:lpstr>
      <vt:lpstr>Homework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Liam McLennan</cp:lastModifiedBy>
  <cp:revision>3</cp:revision>
  <cp:lastPrinted>2023-12-02T02:00:00Z</cp:lastPrinted>
  <dcterms:created xsi:type="dcterms:W3CDTF">2023-11-14T06:56:57Z</dcterms:created>
  <dcterms:modified xsi:type="dcterms:W3CDTF">2023-12-02T06:39:38Z</dcterms:modified>
</cp:coreProperties>
</file>

<file path=docProps/thumbnail.jpeg>
</file>